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3" r:id="rId2"/>
    <p:sldId id="367" r:id="rId3"/>
    <p:sldId id="1702" r:id="rId4"/>
    <p:sldId id="1701" r:id="rId5"/>
    <p:sldId id="1383" r:id="rId6"/>
    <p:sldId id="290" r:id="rId7"/>
    <p:sldId id="1700" r:id="rId8"/>
    <p:sldId id="372" r:id="rId9"/>
  </p:sldIdLst>
  <p:sldSz cx="9144000" cy="5143500" type="screen16x9"/>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511" userDrawn="1">
          <p15:clr>
            <a:srgbClr val="A4A3A4"/>
          </p15:clr>
        </p15:guide>
        <p15:guide id="3" pos="521" userDrawn="1">
          <p15:clr>
            <a:srgbClr val="A4A3A4"/>
          </p15:clr>
        </p15:guide>
        <p15:guide id="4" orient="horz" pos="429" userDrawn="1">
          <p15:clr>
            <a:srgbClr val="A4A3A4"/>
          </p15:clr>
        </p15:guide>
        <p15:guide id="6" orient="horz" pos="940" userDrawn="1">
          <p15:clr>
            <a:srgbClr val="A4A3A4"/>
          </p15:clr>
        </p15:guide>
        <p15:guide id="7" orient="horz" pos="260" userDrawn="1">
          <p15:clr>
            <a:srgbClr val="A4A3A4"/>
          </p15:clr>
        </p15:guide>
        <p15:guide id="8" orient="horz" pos="599" userDrawn="1">
          <p15:clr>
            <a:srgbClr val="A4A3A4"/>
          </p15:clr>
        </p15:guide>
        <p15:guide id="9" orient="horz" pos="770" userDrawn="1">
          <p15:clr>
            <a:srgbClr val="A4A3A4"/>
          </p15:clr>
        </p15:guide>
        <p15:guide id="10" orient="horz" pos="308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0253F"/>
    <a:srgbClr val="866244"/>
    <a:srgbClr val="0070C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884" autoAdjust="0"/>
  </p:normalViewPr>
  <p:slideViewPr>
    <p:cSldViewPr showGuides="1">
      <p:cViewPr varScale="1">
        <p:scale>
          <a:sx n="81" d="100"/>
          <a:sy n="81" d="100"/>
        </p:scale>
        <p:origin x="192" y="1328"/>
      </p:cViewPr>
      <p:guideLst>
        <p:guide pos="5511"/>
        <p:guide pos="521"/>
        <p:guide orient="horz" pos="429"/>
        <p:guide orient="horz" pos="940"/>
        <p:guide orient="horz" pos="260"/>
        <p:guide orient="horz" pos="599"/>
        <p:guide orient="horz" pos="770"/>
        <p:guide orient="horz" pos="3083"/>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1" d="100"/>
          <a:sy n="61" d="100"/>
        </p:scale>
        <p:origin x="-292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871656" y="9365947"/>
            <a:ext cx="670527" cy="277892"/>
          </a:xfrm>
          <a:prstGeom prst="rect">
            <a:avLst/>
          </a:prstGeom>
          <a:noFill/>
          <a:ln>
            <a:noFill/>
          </a:ln>
        </p:spPr>
        <p:txBody>
          <a:bodyPr lIns="102449" tIns="51225" rIns="102449" bIns="51225" anchor="ctr">
            <a:spAutoFit/>
          </a:bodyPr>
          <a:lstStyle>
            <a:lvl1pPr defTabSz="989013" eaLnBrk="0" hangingPunct="0">
              <a:defRPr sz="2200">
                <a:solidFill>
                  <a:schemeClr val="tx1"/>
                </a:solidFill>
                <a:latin typeface="Times New Roman" pitchFamily="18" charset="0"/>
                <a:cs typeface="Arial" pitchFamily="34" charset="0"/>
              </a:defRPr>
            </a:lvl1pPr>
            <a:lvl2pPr marL="742950" indent="-285750" defTabSz="989013" eaLnBrk="0" hangingPunct="0">
              <a:defRPr sz="2200">
                <a:solidFill>
                  <a:schemeClr val="tx1"/>
                </a:solidFill>
                <a:latin typeface="Times New Roman" pitchFamily="18" charset="0"/>
                <a:cs typeface="Arial" pitchFamily="34" charset="0"/>
              </a:defRPr>
            </a:lvl2pPr>
            <a:lvl3pPr marL="1143000" indent="-228600" defTabSz="989013" eaLnBrk="0" hangingPunct="0">
              <a:defRPr sz="2200">
                <a:solidFill>
                  <a:schemeClr val="tx1"/>
                </a:solidFill>
                <a:latin typeface="Times New Roman" pitchFamily="18" charset="0"/>
                <a:cs typeface="Arial" pitchFamily="34" charset="0"/>
              </a:defRPr>
            </a:lvl3pPr>
            <a:lvl4pPr marL="1600200" indent="-228600" defTabSz="989013" eaLnBrk="0" hangingPunct="0">
              <a:defRPr sz="2200">
                <a:solidFill>
                  <a:schemeClr val="tx1"/>
                </a:solidFill>
                <a:latin typeface="Times New Roman" pitchFamily="18" charset="0"/>
                <a:cs typeface="Arial" pitchFamily="34" charset="0"/>
              </a:defRPr>
            </a:lvl4pPr>
            <a:lvl5pPr marL="2057400" indent="-228600" defTabSz="989013" eaLnBrk="0" hangingPunct="0">
              <a:defRPr sz="2200">
                <a:solidFill>
                  <a:schemeClr val="tx1"/>
                </a:solidFill>
                <a:latin typeface="Times New Roman" pitchFamily="18" charset="0"/>
                <a:cs typeface="Arial" pitchFamily="34" charset="0"/>
              </a:defRPr>
            </a:lvl5pPr>
            <a:lvl6pPr marL="2514600" indent="-228600" defTabSz="989013" eaLnBrk="0" fontAlgn="base" hangingPunct="0">
              <a:spcBef>
                <a:spcPct val="0"/>
              </a:spcBef>
              <a:spcAft>
                <a:spcPct val="0"/>
              </a:spcAft>
              <a:defRPr sz="2200">
                <a:solidFill>
                  <a:schemeClr val="tx1"/>
                </a:solidFill>
                <a:latin typeface="Times New Roman" pitchFamily="18" charset="0"/>
                <a:cs typeface="Arial" pitchFamily="34" charset="0"/>
              </a:defRPr>
            </a:lvl6pPr>
            <a:lvl7pPr marL="2971800" indent="-228600" defTabSz="989013" eaLnBrk="0" fontAlgn="base" hangingPunct="0">
              <a:spcBef>
                <a:spcPct val="0"/>
              </a:spcBef>
              <a:spcAft>
                <a:spcPct val="0"/>
              </a:spcAft>
              <a:defRPr sz="2200">
                <a:solidFill>
                  <a:schemeClr val="tx1"/>
                </a:solidFill>
                <a:latin typeface="Times New Roman" pitchFamily="18" charset="0"/>
                <a:cs typeface="Arial" pitchFamily="34" charset="0"/>
              </a:defRPr>
            </a:lvl7pPr>
            <a:lvl8pPr marL="3429000" indent="-228600" defTabSz="989013" eaLnBrk="0" fontAlgn="base" hangingPunct="0">
              <a:spcBef>
                <a:spcPct val="0"/>
              </a:spcBef>
              <a:spcAft>
                <a:spcPct val="0"/>
              </a:spcAft>
              <a:defRPr sz="2200">
                <a:solidFill>
                  <a:schemeClr val="tx1"/>
                </a:solidFill>
                <a:latin typeface="Times New Roman" pitchFamily="18" charset="0"/>
                <a:cs typeface="Arial" pitchFamily="34" charset="0"/>
              </a:defRPr>
            </a:lvl8pPr>
            <a:lvl9pPr marL="3886200" indent="-228600" defTabSz="989013" eaLnBrk="0" fontAlgn="base" hangingPunct="0">
              <a:spcBef>
                <a:spcPct val="0"/>
              </a:spcBef>
              <a:spcAft>
                <a:spcPct val="0"/>
              </a:spcAft>
              <a:defRPr sz="2200">
                <a:solidFill>
                  <a:schemeClr val="tx1"/>
                </a:solidFill>
                <a:latin typeface="Times New Roman" pitchFamily="18" charset="0"/>
                <a:cs typeface="Arial" pitchFamily="34" charset="0"/>
              </a:defRPr>
            </a:lvl9pPr>
          </a:lstStyle>
          <a:p>
            <a:pPr eaLnBrk="1" hangingPunct="1">
              <a:defRPr/>
            </a:pPr>
            <a:r>
              <a:rPr lang="pt-BR" sz="1100" b="1" dirty="0">
                <a:latin typeface="+mn-lt"/>
                <a:ea typeface="MS PGothic" pitchFamily="34" charset="-128"/>
              </a:rPr>
              <a:t>| </a:t>
            </a:r>
            <a:fld id="{456820DA-E49C-4F25-9735-D20039463E57}" type="slidenum">
              <a:rPr lang="pt-BR" sz="1100" b="1">
                <a:latin typeface="+mn-lt"/>
                <a:ea typeface="MS PGothic" pitchFamily="34" charset="-128"/>
              </a:rPr>
              <a:pPr eaLnBrk="1" hangingPunct="1">
                <a:defRPr/>
              </a:pPr>
              <a:t>‹nº›</a:t>
            </a:fld>
            <a:r>
              <a:rPr lang="pt-BR" sz="1100" b="1" dirty="0">
                <a:latin typeface="+mn-lt"/>
                <a:ea typeface="MS PGothic" pitchFamily="34" charset="-128"/>
              </a:rPr>
              <a:t> |</a:t>
            </a:r>
          </a:p>
        </p:txBody>
      </p:sp>
      <p:sp>
        <p:nvSpPr>
          <p:cNvPr id="7" name="Text Box 4"/>
          <p:cNvSpPr txBox="1">
            <a:spLocks noChangeArrowheads="1"/>
          </p:cNvSpPr>
          <p:nvPr/>
        </p:nvSpPr>
        <p:spPr bwMode="auto">
          <a:xfrm>
            <a:off x="424666" y="9385563"/>
            <a:ext cx="5874141" cy="238661"/>
          </a:xfrm>
          <a:prstGeom prst="rect">
            <a:avLst/>
          </a:prstGeom>
          <a:noFill/>
          <a:ln>
            <a:noFill/>
          </a:ln>
        </p:spPr>
        <p:txBody>
          <a:bodyPr lIns="95293" tIns="47646" rIns="95293" bIns="47646">
            <a:spAutoFit/>
          </a:bodyPr>
          <a:lstStyle>
            <a:lvl1pPr defTabSz="920750" eaLnBrk="0" hangingPunct="0">
              <a:defRPr sz="2200">
                <a:solidFill>
                  <a:schemeClr val="tx1"/>
                </a:solidFill>
                <a:latin typeface="Times New Roman" pitchFamily="18" charset="0"/>
                <a:cs typeface="Arial" pitchFamily="34" charset="0"/>
              </a:defRPr>
            </a:lvl1pPr>
            <a:lvl2pPr marL="742950" indent="-285750" defTabSz="920750" eaLnBrk="0" hangingPunct="0">
              <a:defRPr sz="2200">
                <a:solidFill>
                  <a:schemeClr val="tx1"/>
                </a:solidFill>
                <a:latin typeface="Times New Roman" pitchFamily="18" charset="0"/>
                <a:cs typeface="Arial" pitchFamily="34" charset="0"/>
              </a:defRPr>
            </a:lvl2pPr>
            <a:lvl3pPr marL="1143000" indent="-228600" defTabSz="920750" eaLnBrk="0" hangingPunct="0">
              <a:defRPr sz="2200">
                <a:solidFill>
                  <a:schemeClr val="tx1"/>
                </a:solidFill>
                <a:latin typeface="Times New Roman" pitchFamily="18" charset="0"/>
                <a:cs typeface="Arial" pitchFamily="34" charset="0"/>
              </a:defRPr>
            </a:lvl3pPr>
            <a:lvl4pPr marL="1600200" indent="-228600" defTabSz="920750" eaLnBrk="0" hangingPunct="0">
              <a:defRPr sz="2200">
                <a:solidFill>
                  <a:schemeClr val="tx1"/>
                </a:solidFill>
                <a:latin typeface="Times New Roman" pitchFamily="18" charset="0"/>
                <a:cs typeface="Arial" pitchFamily="34" charset="0"/>
              </a:defRPr>
            </a:lvl4pPr>
            <a:lvl5pPr marL="2057400" indent="-228600" defTabSz="920750" eaLnBrk="0" hangingPunct="0">
              <a:defRPr sz="2200">
                <a:solidFill>
                  <a:schemeClr val="tx1"/>
                </a:solidFill>
                <a:latin typeface="Times New Roman" pitchFamily="18" charset="0"/>
                <a:cs typeface="Arial" pitchFamily="34" charset="0"/>
              </a:defRPr>
            </a:lvl5pPr>
            <a:lvl6pPr marL="2514600" indent="-228600" defTabSz="920750" eaLnBrk="0" fontAlgn="base" hangingPunct="0">
              <a:spcBef>
                <a:spcPct val="0"/>
              </a:spcBef>
              <a:spcAft>
                <a:spcPct val="0"/>
              </a:spcAft>
              <a:defRPr sz="2200">
                <a:solidFill>
                  <a:schemeClr val="tx1"/>
                </a:solidFill>
                <a:latin typeface="Times New Roman" pitchFamily="18" charset="0"/>
                <a:cs typeface="Arial" pitchFamily="34" charset="0"/>
              </a:defRPr>
            </a:lvl6pPr>
            <a:lvl7pPr marL="2971800" indent="-228600" defTabSz="920750" eaLnBrk="0" fontAlgn="base" hangingPunct="0">
              <a:spcBef>
                <a:spcPct val="0"/>
              </a:spcBef>
              <a:spcAft>
                <a:spcPct val="0"/>
              </a:spcAft>
              <a:defRPr sz="2200">
                <a:solidFill>
                  <a:schemeClr val="tx1"/>
                </a:solidFill>
                <a:latin typeface="Times New Roman" pitchFamily="18" charset="0"/>
                <a:cs typeface="Arial" pitchFamily="34" charset="0"/>
              </a:defRPr>
            </a:lvl7pPr>
            <a:lvl8pPr marL="3429000" indent="-228600" defTabSz="920750" eaLnBrk="0" fontAlgn="base" hangingPunct="0">
              <a:spcBef>
                <a:spcPct val="0"/>
              </a:spcBef>
              <a:spcAft>
                <a:spcPct val="0"/>
              </a:spcAft>
              <a:defRPr sz="2200">
                <a:solidFill>
                  <a:schemeClr val="tx1"/>
                </a:solidFill>
                <a:latin typeface="Times New Roman" pitchFamily="18" charset="0"/>
                <a:cs typeface="Arial" pitchFamily="34" charset="0"/>
              </a:defRPr>
            </a:lvl8pPr>
            <a:lvl9pPr marL="3886200" indent="-228600" defTabSz="920750" eaLnBrk="0" fontAlgn="base" hangingPunct="0">
              <a:spcBef>
                <a:spcPct val="0"/>
              </a:spcBef>
              <a:spcAft>
                <a:spcPct val="0"/>
              </a:spcAft>
              <a:defRPr sz="2200">
                <a:solidFill>
                  <a:schemeClr val="tx1"/>
                </a:solidFill>
                <a:latin typeface="Times New Roman" pitchFamily="18" charset="0"/>
                <a:cs typeface="Arial" pitchFamily="34" charset="0"/>
              </a:defRPr>
            </a:lvl9pPr>
          </a:lstStyle>
          <a:p>
            <a:pPr eaLnBrk="1" hangingPunct="1">
              <a:defRPr/>
            </a:pPr>
            <a:r>
              <a:rPr lang="pt-BR" sz="900" dirty="0">
                <a:latin typeface="+mn-lt"/>
                <a:ea typeface="MS PGothic" pitchFamily="34" charset="-128"/>
              </a:rPr>
              <a:t>Material de responsabilidade do professor</a:t>
            </a:r>
          </a:p>
        </p:txBody>
      </p:sp>
    </p:spTree>
    <p:extLst>
      <p:ext uri="{BB962C8B-B14F-4D97-AF65-F5344CB8AC3E}">
        <p14:creationId xmlns:p14="http://schemas.microsoft.com/office/powerpoint/2010/main" val="262804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0118CB-5714-4F38-B0AB-37109D4AF4E3}" type="datetimeFigureOut">
              <a:rPr lang="pt-BR" smtClean="0"/>
              <a:t>05/01/2021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EC3C5A1-7544-42AA-93D2-D98D521ABCC4}" type="slidenum">
              <a:rPr lang="pt-BR" smtClean="0"/>
              <a:t>‹nº›</a:t>
            </a:fld>
            <a:endParaRPr lang="pt-BR"/>
          </a:p>
        </p:txBody>
      </p:sp>
    </p:spTree>
    <p:extLst>
      <p:ext uri="{BB962C8B-B14F-4D97-AF65-F5344CB8AC3E}">
        <p14:creationId xmlns:p14="http://schemas.microsoft.com/office/powerpoint/2010/main" val="257460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210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CB4594B8-677E-42CA-967E-D317FACAEA0A}" type="slidenum">
              <a:rPr lang="pt-BR" smtClean="0"/>
              <a:pPr/>
              <a:t>8</a:t>
            </a:fld>
            <a:endParaRPr lang="pt-BR"/>
          </a:p>
        </p:txBody>
      </p:sp>
    </p:spTree>
    <p:extLst>
      <p:ext uri="{BB962C8B-B14F-4D97-AF65-F5344CB8AC3E}">
        <p14:creationId xmlns:p14="http://schemas.microsoft.com/office/powerpoint/2010/main" val="246573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329150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271021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93900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w/ Header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175"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Title 1"/>
          <p:cNvSpPr>
            <a:spLocks noGrp="1"/>
          </p:cNvSpPr>
          <p:nvPr>
            <p:ph type="ctrTitle"/>
          </p:nvPr>
        </p:nvSpPr>
        <p:spPr>
          <a:xfrm>
            <a:off x="452040" y="398798"/>
            <a:ext cx="8236351" cy="535573"/>
          </a:xfrm>
          <a:prstGeom prst="rect">
            <a:avLst/>
          </a:prstGeom>
        </p:spPr>
        <p:txBody>
          <a:bodyPr lIns="0" tIns="0" rIns="0" bIns="0" anchor="t">
            <a:noAutofit/>
          </a:bodyPr>
          <a:lstStyle>
            <a:lvl1pPr>
              <a:defRPr sz="2200" baseline="0">
                <a:solidFill>
                  <a:schemeClr val="tx1">
                    <a:lumMod val="85000"/>
                    <a:lumOff val="15000"/>
                  </a:schemeClr>
                </a:solidFill>
              </a:defRPr>
            </a:lvl1pPr>
          </a:lstStyle>
          <a:p>
            <a:r>
              <a:rPr lang="en-US"/>
              <a:t>Click to edit Master title style</a:t>
            </a:r>
            <a:endParaRPr lang="en-US" dirty="0"/>
          </a:p>
        </p:txBody>
      </p:sp>
      <p:sp>
        <p:nvSpPr>
          <p:cNvPr id="9" name="Text Placeholder 17"/>
          <p:cNvSpPr>
            <a:spLocks noGrp="1"/>
          </p:cNvSpPr>
          <p:nvPr>
            <p:ph type="body" sz="quarter" idx="13"/>
          </p:nvPr>
        </p:nvSpPr>
        <p:spPr>
          <a:xfrm>
            <a:off x="449548" y="205605"/>
            <a:ext cx="4227512" cy="194314"/>
          </a:xfrm>
          <a:prstGeom prst="rect">
            <a:avLst/>
          </a:prstGeom>
        </p:spPr>
        <p:txBody>
          <a:bodyPr lIns="0" tIns="0" rIns="0" bIns="0" anchor="t" anchorCtr="0">
            <a:noAutofit/>
          </a:bodyPr>
          <a:lstStyle>
            <a:lvl1pPr>
              <a:defRPr sz="1100" b="1" kern="900" cap="all" spc="75" baseline="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8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9730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22918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32462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C05788F-F7BF-4A50-9492-F1D0E70B3E37}" type="datetimeFigureOut">
              <a:rPr lang="pt-BR" smtClean="0"/>
              <a:t>05/01/2021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312689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C05788F-F7BF-4A50-9492-F1D0E70B3E37}" type="datetimeFigureOut">
              <a:rPr lang="pt-BR" smtClean="0"/>
              <a:t>05/01/2021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170488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C05788F-F7BF-4A50-9492-F1D0E70B3E37}" type="datetimeFigureOut">
              <a:rPr lang="pt-BR" smtClean="0"/>
              <a:t>05/01/2021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109707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C05788F-F7BF-4A50-9492-F1D0E70B3E37}" type="datetimeFigureOut">
              <a:rPr lang="pt-BR" smtClean="0"/>
              <a:t>05/01/2021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139641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C05788F-F7BF-4A50-9492-F1D0E70B3E37}" type="datetimeFigureOut">
              <a:rPr lang="pt-BR" smtClean="0"/>
              <a:t>05/01/2021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265523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C05788F-F7BF-4A50-9492-F1D0E70B3E37}" type="datetimeFigureOut">
              <a:rPr lang="pt-BR" smtClean="0"/>
              <a:t>05/01/2021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867E7-7A1A-48D9-BBF9-96CE745FDA0B}" type="slidenum">
              <a:rPr lang="pt-BR" smtClean="0"/>
              <a:t>‹nº›</a:t>
            </a:fld>
            <a:endParaRPr lang="pt-BR"/>
          </a:p>
        </p:txBody>
      </p:sp>
    </p:spTree>
    <p:extLst>
      <p:ext uri="{BB962C8B-B14F-4D97-AF65-F5344CB8AC3E}">
        <p14:creationId xmlns:p14="http://schemas.microsoft.com/office/powerpoint/2010/main" val="305081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788F-F7BF-4A50-9492-F1D0E70B3E37}" type="datetimeFigureOut">
              <a:rPr lang="pt-BR" smtClean="0"/>
              <a:t>05/01/2021</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2867E7-7A1A-48D9-BBF9-96CE745FDA0B}" type="slidenum">
              <a:rPr lang="pt-BR" smtClean="0"/>
              <a:t>‹nº›</a:t>
            </a:fld>
            <a:endParaRPr lang="pt-BR"/>
          </a:p>
        </p:txBody>
      </p:sp>
      <p:sp>
        <p:nvSpPr>
          <p:cNvPr id="8" name="CaixaDeTexto 7"/>
          <p:cNvSpPr txBox="1"/>
          <p:nvPr userDrawn="1"/>
        </p:nvSpPr>
        <p:spPr>
          <a:xfrm>
            <a:off x="495301" y="4978129"/>
            <a:ext cx="5184576" cy="184666"/>
          </a:xfrm>
          <a:prstGeom prst="rect">
            <a:avLst/>
          </a:prstGeom>
          <a:noFill/>
        </p:spPr>
        <p:txBody>
          <a:bodyPr wrap="square" rtlCol="0">
            <a:spAutoFit/>
          </a:bodyPr>
          <a:lstStyle/>
          <a:p>
            <a:r>
              <a:rPr lang="pt-BR" sz="600" i="1" dirty="0"/>
              <a:t>Material de responsabilidade do professor</a:t>
            </a:r>
          </a:p>
        </p:txBody>
      </p:sp>
    </p:spTree>
    <p:extLst>
      <p:ext uri="{BB962C8B-B14F-4D97-AF65-F5344CB8AC3E}">
        <p14:creationId xmlns:p14="http://schemas.microsoft.com/office/powerpoint/2010/main" val="199339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linkedin.com/company/fundacao-dom-cabral?trk=cws-ci2-coname-0-0" TargetMode="External"/><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hyperlink" Target="https://www.youtube.com/user/FDCIdeas" TargetMode="External"/><Relationship Id="rId5" Type="http://schemas.openxmlformats.org/officeDocument/2006/relationships/hyperlink" Target="https://www.facebook.com/FundacaoDomCabral/?fref=nf"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twitter.com/DomCabral?ref_src=twsrc%5etf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hugo.tadeu@fdc.org.b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company/fundacao-dom-cabral?trk=cws-ci2-coname-0-0" TargetMode="External"/><Relationship Id="rId13"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5.png"/><Relationship Id="rId12" Type="http://schemas.openxmlformats.org/officeDocument/2006/relationships/hyperlink" Target="https://www.youtube.com/user/FDCIdea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acebook.com/FundacaoDomCabral/?fref=nf"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DomCabral?ref_src=twsrc%5etfw" TargetMode="External"/><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0" y="2286"/>
            <a:ext cx="9144000" cy="2894327"/>
          </a:xfrm>
          <a:prstGeom prst="rect">
            <a:avLst/>
          </a:prstGeom>
        </p:spPr>
      </p:pic>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594" y="446497"/>
            <a:ext cx="1109329" cy="654611"/>
          </a:xfrm>
          <a:prstGeom prst="rect">
            <a:avLst/>
          </a:prstGeom>
        </p:spPr>
      </p:pic>
      <p:pic>
        <p:nvPicPr>
          <p:cNvPr id="14" name="Imagem 13"/>
          <p:cNvPicPr>
            <a:picLocks noChangeAspect="1"/>
          </p:cNvPicPr>
          <p:nvPr/>
        </p:nvPicPr>
        <p:blipFill>
          <a:blip r:embed="rId4"/>
          <a:stretch>
            <a:fillRect/>
          </a:stretch>
        </p:blipFill>
        <p:spPr>
          <a:xfrm>
            <a:off x="7813232" y="446498"/>
            <a:ext cx="896190" cy="205758"/>
          </a:xfrm>
          <a:prstGeom prst="rect">
            <a:avLst/>
          </a:prstGeom>
        </p:spPr>
      </p:pic>
      <p:pic>
        <p:nvPicPr>
          <p:cNvPr id="15" name="Imagem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849" y="2460748"/>
            <a:ext cx="202914" cy="202914"/>
          </a:xfrm>
          <a:prstGeom prst="rect">
            <a:avLst/>
          </a:prstGeom>
        </p:spPr>
      </p:pic>
      <p:pic>
        <p:nvPicPr>
          <p:cNvPr id="16" name="Imagem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897" y="2460748"/>
            <a:ext cx="202914" cy="202914"/>
          </a:xfrm>
          <a:prstGeom prst="rect">
            <a:avLst/>
          </a:prstGeom>
        </p:spPr>
      </p:pic>
      <p:pic>
        <p:nvPicPr>
          <p:cNvPr id="17" name="Imagem 1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800" y="2460748"/>
            <a:ext cx="202914" cy="202914"/>
          </a:xfrm>
          <a:prstGeom prst="rect">
            <a:avLst/>
          </a:prstGeom>
          <a:noFill/>
          <a:ln>
            <a:noFill/>
          </a:ln>
        </p:spPr>
      </p:pic>
      <p:pic>
        <p:nvPicPr>
          <p:cNvPr id="18" name="Imagem 17">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4993" y="2460748"/>
            <a:ext cx="202914" cy="202914"/>
          </a:xfrm>
          <a:prstGeom prst="rect">
            <a:avLst/>
          </a:prstGeom>
        </p:spPr>
      </p:pic>
      <p:sp>
        <p:nvSpPr>
          <p:cNvPr id="19" name="Retângulo 18"/>
          <p:cNvSpPr/>
          <p:nvPr/>
        </p:nvSpPr>
        <p:spPr>
          <a:xfrm>
            <a:off x="230981" y="3554773"/>
            <a:ext cx="7743033" cy="356901"/>
          </a:xfrm>
          <a:prstGeom prst="rect">
            <a:avLst/>
          </a:prstGeom>
        </p:spPr>
        <p:txBody>
          <a:bodyPr/>
          <a:lstStyle/>
          <a:p>
            <a:pPr>
              <a:lnSpc>
                <a:spcPct val="90000"/>
              </a:lnSpc>
              <a:spcBef>
                <a:spcPct val="0"/>
              </a:spcBef>
            </a:pPr>
            <a:r>
              <a:rPr lang="pt-BR" sz="1500" b="1" dirty="0">
                <a:solidFill>
                  <a:srgbClr val="2C7B9C"/>
                </a:solidFill>
                <a:latin typeface="Century Gothic"/>
                <a:cs typeface="Century Gothic"/>
              </a:rPr>
              <a:t>RELATÓRIO OBSERVATÓRIO DA INOVAÇÃO</a:t>
            </a:r>
          </a:p>
        </p:txBody>
      </p:sp>
      <p:sp>
        <p:nvSpPr>
          <p:cNvPr id="3" name="AutoShape 2" descr="Resultado de imagem para evonik"/>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t-BR" sz="1350" dirty="0"/>
          </a:p>
        </p:txBody>
      </p:sp>
      <p:sp>
        <p:nvSpPr>
          <p:cNvPr id="2" name="CaixaDeTexto 1"/>
          <p:cNvSpPr txBox="1"/>
          <p:nvPr/>
        </p:nvSpPr>
        <p:spPr>
          <a:xfrm>
            <a:off x="230981" y="3934134"/>
            <a:ext cx="8478441" cy="300082"/>
          </a:xfrm>
          <a:prstGeom prst="rect">
            <a:avLst/>
          </a:prstGeom>
          <a:noFill/>
        </p:spPr>
        <p:txBody>
          <a:bodyPr wrap="square" rtlCol="0">
            <a:spAutoFit/>
          </a:bodyPr>
          <a:lstStyle/>
          <a:p>
            <a:r>
              <a:rPr lang="pt-BR" sz="1350" i="1" dirty="0"/>
              <a:t>Janeiro de 2021</a:t>
            </a:r>
          </a:p>
        </p:txBody>
      </p:sp>
      <p:sp>
        <p:nvSpPr>
          <p:cNvPr id="20" name="CaixaDeTexto 19"/>
          <p:cNvSpPr txBox="1"/>
          <p:nvPr/>
        </p:nvSpPr>
        <p:spPr>
          <a:xfrm>
            <a:off x="230981" y="3121546"/>
            <a:ext cx="3295518" cy="300082"/>
          </a:xfrm>
          <a:prstGeom prst="rect">
            <a:avLst/>
          </a:prstGeom>
          <a:noFill/>
        </p:spPr>
        <p:txBody>
          <a:bodyPr wrap="none" rtlCol="0">
            <a:spAutoFit/>
          </a:bodyPr>
          <a:lstStyle/>
          <a:p>
            <a:r>
              <a:rPr lang="pt-BR" sz="1350" b="1" dirty="0"/>
              <a:t>Centro de Referência em Inovação Nacional</a:t>
            </a:r>
          </a:p>
        </p:txBody>
      </p:sp>
    </p:spTree>
    <p:extLst>
      <p:ext uri="{BB962C8B-B14F-4D97-AF65-F5344CB8AC3E}">
        <p14:creationId xmlns:p14="http://schemas.microsoft.com/office/powerpoint/2010/main" val="261399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a:stretch>
            <a:fillRect/>
          </a:stretch>
        </p:blipFill>
        <p:spPr>
          <a:xfrm>
            <a:off x="-595" y="1"/>
            <a:ext cx="9144595" cy="5143500"/>
          </a:xfrm>
          <a:prstGeom prst="rect">
            <a:avLst/>
          </a:prstGeom>
        </p:spPr>
      </p:pic>
      <p:sp>
        <p:nvSpPr>
          <p:cNvPr id="25" name="Retângulo 24"/>
          <p:cNvSpPr/>
          <p:nvPr/>
        </p:nvSpPr>
        <p:spPr>
          <a:xfrm>
            <a:off x="4737558" y="-1"/>
            <a:ext cx="3972582"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Rectangle 6"/>
          <p:cNvSpPr>
            <a:spLocks noChangeArrowheads="1"/>
          </p:cNvSpPr>
          <p:nvPr/>
        </p:nvSpPr>
        <p:spPr bwMode="auto">
          <a:xfrm>
            <a:off x="452449" y="373979"/>
            <a:ext cx="3635210" cy="849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3300"/>
              </a:lnSpc>
            </a:pPr>
            <a:r>
              <a:rPr lang="pt-BR" altLang="pt-BR" sz="3300" dirty="0">
                <a:solidFill>
                  <a:schemeClr val="bg1"/>
                </a:solidFill>
                <a:latin typeface="+mn-lt"/>
              </a:rPr>
              <a:t>FDC </a:t>
            </a:r>
          </a:p>
          <a:p>
            <a:pPr>
              <a:lnSpc>
                <a:spcPts val="3300"/>
              </a:lnSpc>
            </a:pPr>
            <a:r>
              <a:rPr lang="pt-BR" altLang="pt-BR" sz="3300" dirty="0">
                <a:solidFill>
                  <a:schemeClr val="bg1"/>
                </a:solidFill>
                <a:latin typeface="+mn-lt"/>
              </a:rPr>
              <a:t>VISTA PELO MUNDO</a:t>
            </a:r>
            <a:endParaRPr lang="pt-BR" altLang="pt-BR" sz="1350" dirty="0"/>
          </a:p>
        </p:txBody>
      </p:sp>
      <p:sp>
        <p:nvSpPr>
          <p:cNvPr id="31" name="Rectangle 13"/>
          <p:cNvSpPr>
            <a:spLocks noChangeArrowheads="1"/>
          </p:cNvSpPr>
          <p:nvPr/>
        </p:nvSpPr>
        <p:spPr bwMode="auto">
          <a:xfrm>
            <a:off x="432197" y="1844321"/>
            <a:ext cx="4016479" cy="1695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pt-BR" altLang="pt-BR" sz="1500" dirty="0">
                <a:solidFill>
                  <a:srgbClr val="222A35"/>
                </a:solidFill>
                <a:latin typeface="+mn-lt"/>
              </a:rPr>
              <a:t>A FDC está entre as melhores</a:t>
            </a:r>
            <a:br>
              <a:rPr lang="pt-BR" altLang="pt-BR" sz="1500" dirty="0">
                <a:solidFill>
                  <a:srgbClr val="222A35"/>
                </a:solidFill>
                <a:latin typeface="+mn-lt"/>
              </a:rPr>
            </a:br>
            <a:r>
              <a:rPr lang="pt-BR" altLang="pt-BR" sz="1500" dirty="0">
                <a:solidFill>
                  <a:srgbClr val="222A35"/>
                </a:solidFill>
                <a:latin typeface="+mn-lt"/>
              </a:rPr>
              <a:t>escolas de negócios do mundo pelo</a:t>
            </a:r>
            <a:br>
              <a:rPr lang="pt-BR" altLang="pt-BR" sz="1500" dirty="0">
                <a:solidFill>
                  <a:srgbClr val="222A35"/>
                </a:solidFill>
                <a:latin typeface="+mn-lt"/>
              </a:rPr>
            </a:br>
            <a:r>
              <a:rPr lang="pt-BR" altLang="pt-BR" sz="1500" b="1" dirty="0">
                <a:solidFill>
                  <a:srgbClr val="222A35"/>
                </a:solidFill>
                <a:latin typeface="+mn-lt"/>
              </a:rPr>
              <a:t>Ranking Financial Times de Educação Executiva 2019, </a:t>
            </a:r>
            <a:r>
              <a:rPr lang="pt-BR" altLang="pt-BR" sz="1500" dirty="0">
                <a:solidFill>
                  <a:srgbClr val="222A35"/>
                </a:solidFill>
                <a:latin typeface="+mn-lt"/>
              </a:rPr>
              <a:t>ocupando o </a:t>
            </a:r>
            <a:r>
              <a:rPr lang="pt-BR" altLang="pt-BR" sz="1500" b="1" dirty="0">
                <a:solidFill>
                  <a:srgbClr val="222A35"/>
                </a:solidFill>
                <a:latin typeface="+mn-lt"/>
              </a:rPr>
              <a:t>10º lugar geral </a:t>
            </a:r>
            <a:r>
              <a:rPr lang="pt-BR" altLang="pt-BR" sz="1500" dirty="0">
                <a:solidFill>
                  <a:srgbClr val="222A35"/>
                </a:solidFill>
                <a:latin typeface="+mn-lt"/>
              </a:rPr>
              <a:t>como a melhor escola de negócios do Brasil e da América Latina.</a:t>
            </a:r>
          </a:p>
        </p:txBody>
      </p:sp>
      <p:sp>
        <p:nvSpPr>
          <p:cNvPr id="23" name="Retângulo 22"/>
          <p:cNvSpPr/>
          <p:nvPr/>
        </p:nvSpPr>
        <p:spPr>
          <a:xfrm rot="16200000">
            <a:off x="-757256" y="959952"/>
            <a:ext cx="1620000" cy="108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3" name="Imagem 2">
            <a:extLst>
              <a:ext uri="{FF2B5EF4-FFF2-40B4-BE49-F238E27FC236}">
                <a16:creationId xmlns:a16="http://schemas.microsoft.com/office/drawing/2014/main" id="{0DA1B0EB-1626-E14F-A931-EC1852A56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412" y="297636"/>
            <a:ext cx="3520874" cy="716316"/>
          </a:xfrm>
          <a:prstGeom prst="rect">
            <a:avLst/>
          </a:prstGeom>
        </p:spPr>
      </p:pic>
      <p:pic>
        <p:nvPicPr>
          <p:cNvPr id="5" name="Imagem 4">
            <a:extLst>
              <a:ext uri="{FF2B5EF4-FFF2-40B4-BE49-F238E27FC236}">
                <a16:creationId xmlns:a16="http://schemas.microsoft.com/office/drawing/2014/main" id="{EE8EAE56-5BEE-7242-8590-533535EDF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412" y="1311588"/>
            <a:ext cx="3560608" cy="2998406"/>
          </a:xfrm>
          <a:prstGeom prst="rect">
            <a:avLst/>
          </a:prstGeom>
        </p:spPr>
      </p:pic>
    </p:spTree>
    <p:extLst>
      <p:ext uri="{BB962C8B-B14F-4D97-AF65-F5344CB8AC3E}">
        <p14:creationId xmlns:p14="http://schemas.microsoft.com/office/powerpoint/2010/main" val="2060584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0734C673-278B-D242-8E9B-8A30B8E54FA3}"/>
              </a:ext>
            </a:extLst>
          </p:cNvPr>
          <p:cNvSpPr txBox="1"/>
          <p:nvPr/>
        </p:nvSpPr>
        <p:spPr>
          <a:xfrm>
            <a:off x="266824" y="555526"/>
            <a:ext cx="8610352" cy="4478149"/>
          </a:xfrm>
          <a:prstGeom prst="rect">
            <a:avLst/>
          </a:prstGeom>
          <a:noFill/>
        </p:spPr>
        <p:txBody>
          <a:bodyPr wrap="square" rtlCol="0">
            <a:spAutoFit/>
          </a:bodyPr>
          <a:lstStyle/>
          <a:p>
            <a:pPr algn="just"/>
            <a:r>
              <a:rPr lang="pt-BR" sz="1500" dirty="0"/>
              <a:t>Como um líder você tem a oportunidade de avaliar a performance da sua organização sobre as práticas da inovação. Logo, a partir de janeiro de 2021, o Centro de Referência em Inovação Nacional da Fundação Dom Cabral (FDC) realizará pesquisas mensais pelo sistema </a:t>
            </a:r>
            <a:r>
              <a:rPr lang="pt-BR" sz="1500" b="1" i="1" dirty="0" err="1"/>
              <a:t>Survey</a:t>
            </a:r>
            <a:r>
              <a:rPr lang="pt-BR" sz="1500" b="1" i="1" dirty="0"/>
              <a:t> </a:t>
            </a:r>
            <a:r>
              <a:rPr lang="pt-BR" sz="1500" b="1" i="1" dirty="0" err="1"/>
              <a:t>Monkey</a:t>
            </a:r>
            <a:r>
              <a:rPr lang="pt-BR" sz="1500" dirty="0"/>
              <a:t> sobre as práticas de inovação e indicadores de resultado, destacando: </a:t>
            </a:r>
          </a:p>
          <a:p>
            <a:pPr marL="285750" indent="-285750">
              <a:buFont typeface="Arial" panose="020B0604020202020204" pitchFamily="34" charset="0"/>
              <a:buChar char="•"/>
            </a:pPr>
            <a:endParaRPr lang="pt-BR" sz="1500" dirty="0"/>
          </a:p>
          <a:p>
            <a:pPr marL="285750" indent="-285750">
              <a:buFont typeface="Arial" panose="020B0604020202020204" pitchFamily="34" charset="0"/>
              <a:buChar char="•"/>
            </a:pPr>
            <a:r>
              <a:rPr lang="pt-BR" sz="1500" dirty="0"/>
              <a:t>Divulgação dos dados coletados na primeira semana de cada mês, com o resumo das estatísticas calculadas, destacando as expectativas das empresas sobre as práticas de inovação.</a:t>
            </a:r>
          </a:p>
          <a:p>
            <a:pPr marL="285750" indent="-285750">
              <a:buFont typeface="Arial" panose="020B0604020202020204" pitchFamily="34" charset="0"/>
              <a:buChar char="•"/>
            </a:pPr>
            <a:endParaRPr lang="pt-BR" sz="1500" dirty="0"/>
          </a:p>
          <a:p>
            <a:pPr marL="285750" indent="-285750">
              <a:buFont typeface="Arial" panose="020B0604020202020204" pitchFamily="34" charset="0"/>
              <a:buChar char="•"/>
            </a:pPr>
            <a:r>
              <a:rPr lang="pt-BR" sz="1500" dirty="0"/>
              <a:t>Os dados coletados serão divulgados através de relatório executivo, considerando a média das expectativas das empresas para os indicadores de inovação que retratem os investimentos atuais, processos e resultados gerados. </a:t>
            </a:r>
          </a:p>
          <a:p>
            <a:pPr marL="285750" indent="-285750">
              <a:buFont typeface="Arial" panose="020B0604020202020204" pitchFamily="34" charset="0"/>
              <a:buChar char="•"/>
            </a:pPr>
            <a:br>
              <a:rPr lang="pt-BR" sz="1500" dirty="0"/>
            </a:br>
            <a:r>
              <a:rPr lang="pt-BR" sz="1500" dirty="0"/>
              <a:t>A partir dos dados coletados, a equipe do Centro de Referência em Inovação Nacional da Fundação Dom Cabral (FDC), poderá calcular as estatísticas das amostras, gerando um relatório executivo, sendo útil para benchmarking das práticas adotadas no contexto brasileiro, estimulando melhorias e maior produtividade.</a:t>
            </a:r>
          </a:p>
          <a:p>
            <a:pPr marL="285750" indent="-285750">
              <a:buFont typeface="Arial" panose="020B0604020202020204" pitchFamily="34" charset="0"/>
              <a:buChar char="•"/>
            </a:pPr>
            <a:endParaRPr lang="pt-BR" sz="1500" dirty="0"/>
          </a:p>
          <a:p>
            <a:pPr marL="285750" indent="-285750">
              <a:buFont typeface="Arial" panose="020B0604020202020204" pitchFamily="34" charset="0"/>
              <a:buChar char="•"/>
            </a:pPr>
            <a:r>
              <a:rPr lang="pt-BR" sz="1500" dirty="0"/>
              <a:t>Todos os dados coletados são confidenciais, sendo divulgada a média dos resultados e expectativas das empresas como um todo. </a:t>
            </a:r>
          </a:p>
        </p:txBody>
      </p:sp>
      <p:sp>
        <p:nvSpPr>
          <p:cNvPr id="10" name="Text Box 3">
            <a:extLst>
              <a:ext uri="{FF2B5EF4-FFF2-40B4-BE49-F238E27FC236}">
                <a16:creationId xmlns:a16="http://schemas.microsoft.com/office/drawing/2014/main" id="{AAF843E0-EFFC-EB4D-BE1A-5A50DA31E753}"/>
              </a:ext>
            </a:extLst>
          </p:cNvPr>
          <p:cNvSpPr txBox="1">
            <a:spLocks noChangeArrowheads="1"/>
          </p:cNvSpPr>
          <p:nvPr/>
        </p:nvSpPr>
        <p:spPr bwMode="auto">
          <a:xfrm>
            <a:off x="266824" y="38495"/>
            <a:ext cx="6609432" cy="57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2400">
                <a:solidFill>
                  <a:schemeClr val="tx1"/>
                </a:solidFill>
                <a:latin typeface="Verdana" panose="020B0604030504040204" pitchFamily="34" charset="0"/>
                <a:ea typeface="MS PGothic" panose="020B0600070205080204" pitchFamily="34" charset="-128"/>
              </a:defRPr>
            </a:lvl1pPr>
            <a:lvl2pPr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9pPr>
          </a:lstStyle>
          <a:p>
            <a:r>
              <a:rPr lang="es-CO" sz="1800" b="1" dirty="0">
                <a:solidFill>
                  <a:srgbClr val="17375E"/>
                </a:solidFill>
                <a:latin typeface="Calibri" panose="020F0502020204030204" pitchFamily="34" charset="0"/>
                <a:sym typeface="Helvetica Light" pitchFamily="1" charset="0"/>
              </a:rPr>
              <a:t>RELATÓRIO OBSERVATÓRIO DA INOVAÇÃO</a:t>
            </a:r>
            <a:endParaRPr lang="es-CO" sz="1800" b="1" u="sng" dirty="0">
              <a:solidFill>
                <a:srgbClr val="17375E"/>
              </a:solidFill>
              <a:latin typeface="Calibri" panose="020F0502020204030204" pitchFamily="34" charset="0"/>
              <a:sym typeface="Helvetica Light" pitchFamily="1" charset="0"/>
            </a:endParaRPr>
          </a:p>
        </p:txBody>
      </p:sp>
    </p:spTree>
    <p:extLst>
      <p:ext uri="{BB962C8B-B14F-4D97-AF65-F5344CB8AC3E}">
        <p14:creationId xmlns:p14="http://schemas.microsoft.com/office/powerpoint/2010/main" val="383186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0734C673-278B-D242-8E9B-8A30B8E54FA3}"/>
              </a:ext>
            </a:extLst>
          </p:cNvPr>
          <p:cNvSpPr txBox="1"/>
          <p:nvPr/>
        </p:nvSpPr>
        <p:spPr>
          <a:xfrm>
            <a:off x="266824" y="689664"/>
            <a:ext cx="8610352" cy="3970318"/>
          </a:xfrm>
          <a:prstGeom prst="rect">
            <a:avLst/>
          </a:prstGeom>
          <a:noFill/>
        </p:spPr>
        <p:txBody>
          <a:bodyPr wrap="square" rtlCol="0">
            <a:spAutoFit/>
          </a:bodyPr>
          <a:lstStyle/>
          <a:p>
            <a:pPr algn="just"/>
            <a:r>
              <a:rPr lang="pt-BR" b="1" dirty="0">
                <a:latin typeface="Franklin Gothic Book" panose="020B0503020102020204" pitchFamily="34" charset="0"/>
              </a:rPr>
              <a:t>Publicação | Janeiro de 2021</a:t>
            </a:r>
          </a:p>
          <a:p>
            <a:pPr algn="just"/>
            <a:endParaRPr lang="pt-BR" b="1" dirty="0">
              <a:latin typeface="Franklin Gothic Book" panose="020B0503020102020204" pitchFamily="34" charset="0"/>
            </a:endParaRPr>
          </a:p>
          <a:p>
            <a:pPr algn="just"/>
            <a:r>
              <a:rPr lang="pt-BR" b="1" dirty="0">
                <a:latin typeface="Franklin Gothic Book" panose="020B0503020102020204" pitchFamily="34" charset="0"/>
              </a:rPr>
              <a:t>Observatório da Inovação| </a:t>
            </a:r>
            <a:r>
              <a:rPr lang="pt-BR" dirty="0">
                <a:latin typeface="Franklin Gothic Book" panose="020B0503020102020204" pitchFamily="34" charset="0"/>
              </a:rPr>
              <a:t>Estatísticas mensais considerando as expectativas sobre as atividades de inovação referente as empresas do Centro de Referência em Inovação Nacional (CRI Nacional), trazendo evolução comportamental das projeções das atividades de inovação, entre outros indicadores. Os dados são das empresas, não da FDC. </a:t>
            </a:r>
          </a:p>
          <a:p>
            <a:pPr algn="just"/>
            <a:endParaRPr lang="pt-BR" dirty="0">
              <a:latin typeface="Franklin Gothic Book" panose="020B0503020102020204" pitchFamily="34" charset="0"/>
            </a:endParaRPr>
          </a:p>
          <a:p>
            <a:pPr algn="just"/>
            <a:r>
              <a:rPr lang="pt-BR" b="1" dirty="0">
                <a:latin typeface="Franklin Gothic Book" panose="020B0503020102020204" pitchFamily="34" charset="0"/>
              </a:rPr>
              <a:t>Contato e para fazer parte da pesquisa | </a:t>
            </a:r>
            <a:r>
              <a:rPr lang="pt-BR" dirty="0">
                <a:latin typeface="Franklin Gothic Book" panose="020B0503020102020204" pitchFamily="34" charset="0"/>
              </a:rPr>
              <a:t>Hugo Ferreira Braga Tadeu, Professor e Pesquisador da Fundação Dom Cabral. e-mail: </a:t>
            </a:r>
            <a:r>
              <a:rPr lang="pt-BR" dirty="0">
                <a:latin typeface="Franklin Gothic Book" panose="020B0503020102020204" pitchFamily="34" charset="0"/>
                <a:hlinkClick r:id="rId2"/>
              </a:rPr>
              <a:t>hugo.tadeu@fdc.org.br</a:t>
            </a:r>
            <a:endParaRPr lang="pt-BR" dirty="0">
              <a:latin typeface="Franklin Gothic Book" panose="020B0503020102020204" pitchFamily="34" charset="0"/>
            </a:endParaRPr>
          </a:p>
          <a:p>
            <a:pPr algn="just"/>
            <a:endParaRPr lang="pt-BR" dirty="0">
              <a:latin typeface="Franklin Gothic Book" panose="020B0503020102020204" pitchFamily="34" charset="0"/>
            </a:endParaRPr>
          </a:p>
          <a:p>
            <a:pPr algn="just"/>
            <a:r>
              <a:rPr lang="pt-BR" b="1" dirty="0">
                <a:latin typeface="Franklin Gothic Book" panose="020B0503020102020204" pitchFamily="34" charset="0"/>
              </a:rPr>
              <a:t>Nota técnica | </a:t>
            </a:r>
            <a:r>
              <a:rPr lang="pt-BR" dirty="0">
                <a:latin typeface="Franklin Gothic Book" panose="020B0503020102020204" pitchFamily="34" charset="0"/>
              </a:rPr>
              <a:t>o relatório observatório da inovação busca assegurar o acesso aos dados atualizados sobre práticas de inovação em empresas brasileiras, </a:t>
            </a:r>
            <a:r>
              <a:rPr lang="pt-BR" dirty="0" err="1">
                <a:latin typeface="Franklin Gothic Book" panose="020B0503020102020204" pitchFamily="34" charset="0"/>
              </a:rPr>
              <a:t>esrtimulando</a:t>
            </a:r>
            <a:r>
              <a:rPr lang="pt-BR" dirty="0">
                <a:latin typeface="Franklin Gothic Book" panose="020B0503020102020204" pitchFamily="34" charset="0"/>
              </a:rPr>
              <a:t> o debate e um ambiente eficiente, produtivo e amplamente competitivo. </a:t>
            </a:r>
            <a:endParaRPr lang="en-US" dirty="0">
              <a:latin typeface="Franklin Gothic Book" panose="020B0503020102020204" pitchFamily="34" charset="0"/>
            </a:endParaRPr>
          </a:p>
        </p:txBody>
      </p:sp>
      <p:sp>
        <p:nvSpPr>
          <p:cNvPr id="4" name="Text Box 3">
            <a:extLst>
              <a:ext uri="{FF2B5EF4-FFF2-40B4-BE49-F238E27FC236}">
                <a16:creationId xmlns:a16="http://schemas.microsoft.com/office/drawing/2014/main" id="{79293E1E-FB28-C64E-8E84-569ACA01E7F2}"/>
              </a:ext>
            </a:extLst>
          </p:cNvPr>
          <p:cNvSpPr txBox="1">
            <a:spLocks noChangeArrowheads="1"/>
          </p:cNvSpPr>
          <p:nvPr/>
        </p:nvSpPr>
        <p:spPr bwMode="auto">
          <a:xfrm>
            <a:off x="266824" y="38495"/>
            <a:ext cx="6609432" cy="57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2400">
                <a:solidFill>
                  <a:schemeClr val="tx1"/>
                </a:solidFill>
                <a:latin typeface="Verdana" panose="020B0604030504040204" pitchFamily="34" charset="0"/>
                <a:ea typeface="MS PGothic" panose="020B0600070205080204" pitchFamily="34" charset="-128"/>
              </a:defRPr>
            </a:lvl1pPr>
            <a:lvl2pPr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9pPr>
          </a:lstStyle>
          <a:p>
            <a:r>
              <a:rPr lang="es-CO" sz="1800" b="1" dirty="0">
                <a:solidFill>
                  <a:srgbClr val="17375E"/>
                </a:solidFill>
                <a:latin typeface="Calibri" panose="020F0502020204030204" pitchFamily="34" charset="0"/>
                <a:sym typeface="Helvetica Light" pitchFamily="1" charset="0"/>
              </a:rPr>
              <a:t>RELATÓRIO OBSERVATÓRIO DA INOVAÇÃO</a:t>
            </a:r>
            <a:endParaRPr lang="es-CO" sz="1800" b="1" u="sng" dirty="0">
              <a:solidFill>
                <a:srgbClr val="17375E"/>
              </a:solidFill>
              <a:latin typeface="Calibri" panose="020F0502020204030204" pitchFamily="34" charset="0"/>
              <a:sym typeface="Helvetica Light" pitchFamily="1" charset="0"/>
            </a:endParaRPr>
          </a:p>
        </p:txBody>
      </p:sp>
    </p:spTree>
    <p:extLst>
      <p:ext uri="{BB962C8B-B14F-4D97-AF65-F5344CB8AC3E}">
        <p14:creationId xmlns:p14="http://schemas.microsoft.com/office/powerpoint/2010/main" val="290204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68A7A4A4-EBC2-40A7-B088-437783C343D1}"/>
              </a:ext>
            </a:extLst>
          </p:cNvPr>
          <p:cNvSpPr txBox="1"/>
          <p:nvPr/>
        </p:nvSpPr>
        <p:spPr>
          <a:xfrm>
            <a:off x="205172" y="627534"/>
            <a:ext cx="8543292" cy="300082"/>
          </a:xfrm>
          <a:prstGeom prst="rect">
            <a:avLst/>
          </a:prstGeom>
          <a:noFill/>
        </p:spPr>
        <p:txBody>
          <a:bodyPr wrap="square" rtlCol="0">
            <a:spAutoFit/>
          </a:bodyPr>
          <a:lstStyle/>
          <a:p>
            <a:pPr algn="just"/>
            <a:r>
              <a:rPr lang="pt-BR" sz="1350" dirty="0">
                <a:latin typeface="Franklin Gothic Book" panose="020B0503020102020204" pitchFamily="34" charset="0"/>
                <a:cs typeface="Calibri" panose="020F0502020204030204" pitchFamily="34" charset="0"/>
              </a:rPr>
              <a:t>Empresas patrocinadoras do relatório observatório da inovação a partir do CRI Nacional.</a:t>
            </a:r>
            <a:endParaRPr lang="en-US" sz="1350" dirty="0">
              <a:latin typeface="Calibri" panose="020F0502020204030204" pitchFamily="34" charset="0"/>
              <a:cs typeface="Calibri" panose="020F0502020204030204" pitchFamily="34" charset="0"/>
            </a:endParaRPr>
          </a:p>
        </p:txBody>
      </p:sp>
      <p:pic>
        <p:nvPicPr>
          <p:cNvPr id="26" name="Imagem 25">
            <a:extLst>
              <a:ext uri="{FF2B5EF4-FFF2-40B4-BE49-F238E27FC236}">
                <a16:creationId xmlns:a16="http://schemas.microsoft.com/office/drawing/2014/main" id="{838CE0D8-498E-A944-B7B7-F0E4C23EC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638" y="1187123"/>
            <a:ext cx="1055776" cy="641412"/>
          </a:xfrm>
          <a:prstGeom prst="rect">
            <a:avLst/>
          </a:prstGeom>
        </p:spPr>
      </p:pic>
      <p:pic>
        <p:nvPicPr>
          <p:cNvPr id="27" name="Picture 2" descr="Resultado de imagem para nexa votorantim metais">
            <a:extLst>
              <a:ext uri="{FF2B5EF4-FFF2-40B4-BE49-F238E27FC236}">
                <a16:creationId xmlns:a16="http://schemas.microsoft.com/office/drawing/2014/main" id="{764A21A8-8CEE-2645-8E92-38B303FC7A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06" y="2119835"/>
            <a:ext cx="1303774" cy="37958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m 27">
            <a:extLst>
              <a:ext uri="{FF2B5EF4-FFF2-40B4-BE49-F238E27FC236}">
                <a16:creationId xmlns:a16="http://schemas.microsoft.com/office/drawing/2014/main" id="{9D54B863-F52C-2744-8908-BC73A018E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83" y="2362781"/>
            <a:ext cx="1656438" cy="539306"/>
          </a:xfrm>
          <a:prstGeom prst="rect">
            <a:avLst/>
          </a:prstGeom>
        </p:spPr>
      </p:pic>
      <p:pic>
        <p:nvPicPr>
          <p:cNvPr id="29" name="Imagem 28">
            <a:extLst>
              <a:ext uri="{FF2B5EF4-FFF2-40B4-BE49-F238E27FC236}">
                <a16:creationId xmlns:a16="http://schemas.microsoft.com/office/drawing/2014/main" id="{0DAE598C-AFF4-F64B-AE67-45CE89BCA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327" y="2067370"/>
            <a:ext cx="1080053" cy="483182"/>
          </a:xfrm>
          <a:prstGeom prst="rect">
            <a:avLst/>
          </a:prstGeom>
        </p:spPr>
      </p:pic>
      <p:pic>
        <p:nvPicPr>
          <p:cNvPr id="31" name="Imagem 30">
            <a:extLst>
              <a:ext uri="{FF2B5EF4-FFF2-40B4-BE49-F238E27FC236}">
                <a16:creationId xmlns:a16="http://schemas.microsoft.com/office/drawing/2014/main" id="{3A8919D6-F77D-3E47-8242-DC1217C515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9116" y="1802014"/>
            <a:ext cx="1575854" cy="523779"/>
          </a:xfrm>
          <a:prstGeom prst="rect">
            <a:avLst/>
          </a:prstGeom>
        </p:spPr>
      </p:pic>
      <p:pic>
        <p:nvPicPr>
          <p:cNvPr id="32" name="Imagem 31">
            <a:extLst>
              <a:ext uri="{FF2B5EF4-FFF2-40B4-BE49-F238E27FC236}">
                <a16:creationId xmlns:a16="http://schemas.microsoft.com/office/drawing/2014/main" id="{7A91E13E-8A20-FA46-AF11-A94935C88A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8023" y="2281382"/>
            <a:ext cx="1387458" cy="556107"/>
          </a:xfrm>
          <a:prstGeom prst="rect">
            <a:avLst/>
          </a:prstGeom>
        </p:spPr>
      </p:pic>
      <p:pic>
        <p:nvPicPr>
          <p:cNvPr id="35" name="Imagem 34">
            <a:extLst>
              <a:ext uri="{FF2B5EF4-FFF2-40B4-BE49-F238E27FC236}">
                <a16:creationId xmlns:a16="http://schemas.microsoft.com/office/drawing/2014/main" id="{8C4A7DDC-12C9-7040-B012-8E5BBBFA60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45" y="2812393"/>
            <a:ext cx="1415895" cy="531961"/>
          </a:xfrm>
          <a:prstGeom prst="rect">
            <a:avLst/>
          </a:prstGeom>
        </p:spPr>
      </p:pic>
      <p:pic>
        <p:nvPicPr>
          <p:cNvPr id="36" name="Imagem 35">
            <a:extLst>
              <a:ext uri="{FF2B5EF4-FFF2-40B4-BE49-F238E27FC236}">
                <a16:creationId xmlns:a16="http://schemas.microsoft.com/office/drawing/2014/main" id="{95B47341-5EA0-254D-8952-D77E12E514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1509" y="2978429"/>
            <a:ext cx="1420636" cy="405231"/>
          </a:xfrm>
          <a:prstGeom prst="rect">
            <a:avLst/>
          </a:prstGeom>
        </p:spPr>
      </p:pic>
      <p:pic>
        <p:nvPicPr>
          <p:cNvPr id="37" name="Imagem 36">
            <a:extLst>
              <a:ext uri="{FF2B5EF4-FFF2-40B4-BE49-F238E27FC236}">
                <a16:creationId xmlns:a16="http://schemas.microsoft.com/office/drawing/2014/main" id="{C90CC663-8394-4E47-91BB-43BC2BAE66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840" y="3435093"/>
            <a:ext cx="1604391" cy="388808"/>
          </a:xfrm>
          <a:prstGeom prst="rect">
            <a:avLst/>
          </a:prstGeom>
        </p:spPr>
      </p:pic>
      <p:pic>
        <p:nvPicPr>
          <p:cNvPr id="38" name="Imagem 37">
            <a:extLst>
              <a:ext uri="{FF2B5EF4-FFF2-40B4-BE49-F238E27FC236}">
                <a16:creationId xmlns:a16="http://schemas.microsoft.com/office/drawing/2014/main" id="{A602222F-2EAE-CE42-9773-810AE1B3F1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9717" y="4021033"/>
            <a:ext cx="1355586" cy="526922"/>
          </a:xfrm>
          <a:prstGeom prst="rect">
            <a:avLst/>
          </a:prstGeom>
        </p:spPr>
      </p:pic>
      <p:pic>
        <p:nvPicPr>
          <p:cNvPr id="9" name="Imagem 8">
            <a:extLst>
              <a:ext uri="{FF2B5EF4-FFF2-40B4-BE49-F238E27FC236}">
                <a16:creationId xmlns:a16="http://schemas.microsoft.com/office/drawing/2014/main" id="{AA285581-D18C-894E-9932-1D890CA8C5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9570" y="1187122"/>
            <a:ext cx="1315527" cy="453533"/>
          </a:xfrm>
          <a:prstGeom prst="rect">
            <a:avLst/>
          </a:prstGeom>
        </p:spPr>
      </p:pic>
      <p:pic>
        <p:nvPicPr>
          <p:cNvPr id="11" name="Imagem 10">
            <a:extLst>
              <a:ext uri="{FF2B5EF4-FFF2-40B4-BE49-F238E27FC236}">
                <a16:creationId xmlns:a16="http://schemas.microsoft.com/office/drawing/2014/main" id="{F7379035-D5B9-6749-8D6A-A97A325468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354" y="1187123"/>
            <a:ext cx="1610553" cy="672816"/>
          </a:xfrm>
          <a:prstGeom prst="rect">
            <a:avLst/>
          </a:prstGeom>
        </p:spPr>
      </p:pic>
      <p:pic>
        <p:nvPicPr>
          <p:cNvPr id="47" name="Imagem 46">
            <a:extLst>
              <a:ext uri="{FF2B5EF4-FFF2-40B4-BE49-F238E27FC236}">
                <a16:creationId xmlns:a16="http://schemas.microsoft.com/office/drawing/2014/main" id="{52B860CD-275B-F044-B9D7-21062A4871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42564" y="1105606"/>
            <a:ext cx="1256929" cy="875015"/>
          </a:xfrm>
          <a:prstGeom prst="rect">
            <a:avLst/>
          </a:prstGeom>
        </p:spPr>
      </p:pic>
      <p:pic>
        <p:nvPicPr>
          <p:cNvPr id="48" name="Imagem 47">
            <a:extLst>
              <a:ext uri="{FF2B5EF4-FFF2-40B4-BE49-F238E27FC236}">
                <a16:creationId xmlns:a16="http://schemas.microsoft.com/office/drawing/2014/main" id="{C682E837-3C6D-6C47-8B82-5A4740050BD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3673" y="3877700"/>
            <a:ext cx="1545290" cy="286663"/>
          </a:xfrm>
          <a:prstGeom prst="rect">
            <a:avLst/>
          </a:prstGeom>
        </p:spPr>
      </p:pic>
      <p:pic>
        <p:nvPicPr>
          <p:cNvPr id="50" name="Imagem 49">
            <a:extLst>
              <a:ext uri="{FF2B5EF4-FFF2-40B4-BE49-F238E27FC236}">
                <a16:creationId xmlns:a16="http://schemas.microsoft.com/office/drawing/2014/main" id="{A8021A7E-2289-464D-B9FD-CB6B5DED19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98397" y="4298871"/>
            <a:ext cx="1292084" cy="669323"/>
          </a:xfrm>
          <a:prstGeom prst="rect">
            <a:avLst/>
          </a:prstGeom>
        </p:spPr>
      </p:pic>
      <p:pic>
        <p:nvPicPr>
          <p:cNvPr id="15" name="Imagem 14">
            <a:extLst>
              <a:ext uri="{FF2B5EF4-FFF2-40B4-BE49-F238E27FC236}">
                <a16:creationId xmlns:a16="http://schemas.microsoft.com/office/drawing/2014/main" id="{FA271C53-3913-D54D-9039-70E713AC8BC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94845" y="2348900"/>
            <a:ext cx="1127261" cy="719753"/>
          </a:xfrm>
          <a:prstGeom prst="rect">
            <a:avLst/>
          </a:prstGeom>
        </p:spPr>
      </p:pic>
      <p:pic>
        <p:nvPicPr>
          <p:cNvPr id="17" name="Imagem 16">
            <a:extLst>
              <a:ext uri="{FF2B5EF4-FFF2-40B4-BE49-F238E27FC236}">
                <a16:creationId xmlns:a16="http://schemas.microsoft.com/office/drawing/2014/main" id="{1A6B60CA-AC20-5248-A9A1-33B061D42EE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23469" y="2503852"/>
            <a:ext cx="801083" cy="766084"/>
          </a:xfrm>
          <a:prstGeom prst="rect">
            <a:avLst/>
          </a:prstGeom>
        </p:spPr>
      </p:pic>
      <p:pic>
        <p:nvPicPr>
          <p:cNvPr id="19" name="Imagem 18">
            <a:extLst>
              <a:ext uri="{FF2B5EF4-FFF2-40B4-BE49-F238E27FC236}">
                <a16:creationId xmlns:a16="http://schemas.microsoft.com/office/drawing/2014/main" id="{4B5D05C6-1604-E24C-9A63-960346E7B66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19115" y="3109806"/>
            <a:ext cx="1483859" cy="650573"/>
          </a:xfrm>
          <a:prstGeom prst="rect">
            <a:avLst/>
          </a:prstGeom>
        </p:spPr>
      </p:pic>
      <p:pic>
        <p:nvPicPr>
          <p:cNvPr id="56" name="Imagem 55">
            <a:extLst>
              <a:ext uri="{FF2B5EF4-FFF2-40B4-BE49-F238E27FC236}">
                <a16:creationId xmlns:a16="http://schemas.microsoft.com/office/drawing/2014/main" id="{3A22F734-5046-454E-9FEA-3B1720B4F4A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823049" y="3724835"/>
            <a:ext cx="977405" cy="576878"/>
          </a:xfrm>
          <a:prstGeom prst="rect">
            <a:avLst/>
          </a:prstGeom>
        </p:spPr>
      </p:pic>
      <p:pic>
        <p:nvPicPr>
          <p:cNvPr id="63" name="Imagem 62">
            <a:extLst>
              <a:ext uri="{FF2B5EF4-FFF2-40B4-BE49-F238E27FC236}">
                <a16:creationId xmlns:a16="http://schemas.microsoft.com/office/drawing/2014/main" id="{3BC2BA9A-BD1D-EF41-8004-E7F00BF72A2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7319" y="4021032"/>
            <a:ext cx="1379057" cy="495938"/>
          </a:xfrm>
          <a:prstGeom prst="rect">
            <a:avLst/>
          </a:prstGeom>
        </p:spPr>
      </p:pic>
      <p:pic>
        <p:nvPicPr>
          <p:cNvPr id="3" name="Imagem 2">
            <a:extLst>
              <a:ext uri="{FF2B5EF4-FFF2-40B4-BE49-F238E27FC236}">
                <a16:creationId xmlns:a16="http://schemas.microsoft.com/office/drawing/2014/main" id="{A210696D-4DEB-9745-AD7E-DE19D797344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90480" y="1074313"/>
            <a:ext cx="1154270" cy="547646"/>
          </a:xfrm>
          <a:prstGeom prst="rect">
            <a:avLst/>
          </a:prstGeom>
        </p:spPr>
      </p:pic>
      <p:pic>
        <p:nvPicPr>
          <p:cNvPr id="4" name="Imagem 3" descr="Uma imagem contendo desenho, estacionado&#10;&#10;Descrição gerada automaticamente">
            <a:extLst>
              <a:ext uri="{FF2B5EF4-FFF2-40B4-BE49-F238E27FC236}">
                <a16:creationId xmlns:a16="http://schemas.microsoft.com/office/drawing/2014/main" id="{24967CF1-205E-304F-ADE5-E48CD833668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29291" y="3335157"/>
            <a:ext cx="1656438" cy="507073"/>
          </a:xfrm>
          <a:prstGeom prst="rect">
            <a:avLst/>
          </a:prstGeom>
        </p:spPr>
      </p:pic>
      <p:pic>
        <p:nvPicPr>
          <p:cNvPr id="7" name="Imagem 6" descr="Uma imagem contendo desenho, relógio&#10;&#10;Descrição gerada automaticamente">
            <a:extLst>
              <a:ext uri="{FF2B5EF4-FFF2-40B4-BE49-F238E27FC236}">
                <a16:creationId xmlns:a16="http://schemas.microsoft.com/office/drawing/2014/main" id="{DEF8402B-E106-4C4B-82FF-EA8B0B1DB94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55689" y="1742780"/>
            <a:ext cx="1556155" cy="523779"/>
          </a:xfrm>
          <a:prstGeom prst="rect">
            <a:avLst/>
          </a:prstGeom>
        </p:spPr>
      </p:pic>
      <p:pic>
        <p:nvPicPr>
          <p:cNvPr id="10" name="Imagem 9" descr="Uma imagem contendo placar, desenho&#10;&#10;Descrição gerada automaticamente">
            <a:extLst>
              <a:ext uri="{FF2B5EF4-FFF2-40B4-BE49-F238E27FC236}">
                <a16:creationId xmlns:a16="http://schemas.microsoft.com/office/drawing/2014/main" id="{206A358A-8338-2E4B-A7FA-1CF222D4723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20879" y="3834565"/>
            <a:ext cx="1055777" cy="733222"/>
          </a:xfrm>
          <a:prstGeom prst="rect">
            <a:avLst/>
          </a:prstGeom>
        </p:spPr>
      </p:pic>
      <p:pic>
        <p:nvPicPr>
          <p:cNvPr id="13" name="Imagem 12" descr="Uma imagem contendo desenho&#10;&#10;Descrição gerada automaticamente">
            <a:extLst>
              <a:ext uri="{FF2B5EF4-FFF2-40B4-BE49-F238E27FC236}">
                <a16:creationId xmlns:a16="http://schemas.microsoft.com/office/drawing/2014/main" id="{A3900484-F930-3E4E-B21F-941840DA449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681698" y="2812393"/>
            <a:ext cx="851975" cy="826157"/>
          </a:xfrm>
          <a:prstGeom prst="rect">
            <a:avLst/>
          </a:prstGeom>
        </p:spPr>
      </p:pic>
      <p:sp>
        <p:nvSpPr>
          <p:cNvPr id="30" name="Text Box 3">
            <a:extLst>
              <a:ext uri="{FF2B5EF4-FFF2-40B4-BE49-F238E27FC236}">
                <a16:creationId xmlns:a16="http://schemas.microsoft.com/office/drawing/2014/main" id="{A2BB4477-AF37-AE41-BC05-3AC007CAF940}"/>
              </a:ext>
            </a:extLst>
          </p:cNvPr>
          <p:cNvSpPr txBox="1">
            <a:spLocks noChangeArrowheads="1"/>
          </p:cNvSpPr>
          <p:nvPr/>
        </p:nvSpPr>
        <p:spPr bwMode="auto">
          <a:xfrm>
            <a:off x="266824" y="38495"/>
            <a:ext cx="6609432" cy="57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2400">
                <a:solidFill>
                  <a:schemeClr val="tx1"/>
                </a:solidFill>
                <a:latin typeface="Verdana" panose="020B0604030504040204" pitchFamily="34" charset="0"/>
                <a:ea typeface="MS PGothic" panose="020B0600070205080204" pitchFamily="34" charset="-128"/>
              </a:defRPr>
            </a:lvl1pPr>
            <a:lvl2pPr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9pPr>
          </a:lstStyle>
          <a:p>
            <a:r>
              <a:rPr lang="es-CO" sz="1800" b="1" dirty="0">
                <a:solidFill>
                  <a:srgbClr val="17375E"/>
                </a:solidFill>
                <a:latin typeface="Calibri" panose="020F0502020204030204" pitchFamily="34" charset="0"/>
                <a:sym typeface="Helvetica Light" pitchFamily="1" charset="0"/>
              </a:rPr>
              <a:t>RELATÓRIO OBSERVATÓRIO DA INOVAÇÃO</a:t>
            </a:r>
            <a:endParaRPr lang="es-CO" sz="1800" b="1" u="sng" dirty="0">
              <a:solidFill>
                <a:srgbClr val="17375E"/>
              </a:solidFill>
              <a:latin typeface="Calibri" panose="020F0502020204030204" pitchFamily="34" charset="0"/>
              <a:sym typeface="Helvetica Light" pitchFamily="1" charset="0"/>
            </a:endParaRPr>
          </a:p>
        </p:txBody>
      </p:sp>
    </p:spTree>
    <p:extLst>
      <p:ext uri="{BB962C8B-B14F-4D97-AF65-F5344CB8AC3E}">
        <p14:creationId xmlns:p14="http://schemas.microsoft.com/office/powerpoint/2010/main" val="238924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m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23" y="1236766"/>
            <a:ext cx="1685330" cy="576274"/>
          </a:xfrm>
          <a:prstGeom prst="rect">
            <a:avLst/>
          </a:prstGeom>
        </p:spPr>
      </p:pic>
      <p:pic>
        <p:nvPicPr>
          <p:cNvPr id="48" name="Imagem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303" y="1190781"/>
            <a:ext cx="2450894" cy="557831"/>
          </a:xfrm>
          <a:prstGeom prst="rect">
            <a:avLst/>
          </a:prstGeom>
        </p:spPr>
      </p:pic>
      <p:pic>
        <p:nvPicPr>
          <p:cNvPr id="49" name="Imagem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767310"/>
            <a:ext cx="1770090" cy="755436"/>
          </a:xfrm>
          <a:prstGeom prst="rect">
            <a:avLst/>
          </a:prstGeom>
        </p:spPr>
      </p:pic>
      <p:pic>
        <p:nvPicPr>
          <p:cNvPr id="52" name="Imagem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381" y="1014425"/>
            <a:ext cx="2250205" cy="755729"/>
          </a:xfrm>
          <a:prstGeom prst="rect">
            <a:avLst/>
          </a:prstGeom>
        </p:spPr>
      </p:pic>
      <p:pic>
        <p:nvPicPr>
          <p:cNvPr id="20" name="Imagem 19">
            <a:extLst>
              <a:ext uri="{FF2B5EF4-FFF2-40B4-BE49-F238E27FC236}">
                <a16:creationId xmlns:a16="http://schemas.microsoft.com/office/drawing/2014/main" id="{DF3FE002-CA3A-4C73-B493-B01995F9F4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2958747"/>
            <a:ext cx="1971675" cy="600075"/>
          </a:xfrm>
          <a:prstGeom prst="rect">
            <a:avLst/>
          </a:prstGeom>
        </p:spPr>
      </p:pic>
      <p:pic>
        <p:nvPicPr>
          <p:cNvPr id="21" name="Imagem 20">
            <a:extLst>
              <a:ext uri="{FF2B5EF4-FFF2-40B4-BE49-F238E27FC236}">
                <a16:creationId xmlns:a16="http://schemas.microsoft.com/office/drawing/2014/main" id="{A686A805-05CC-8D41-8A1B-6D0DEAD86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9165" y="2052621"/>
            <a:ext cx="1691488" cy="731454"/>
          </a:xfrm>
          <a:prstGeom prst="rect">
            <a:avLst/>
          </a:prstGeom>
        </p:spPr>
      </p:pic>
      <p:pic>
        <p:nvPicPr>
          <p:cNvPr id="17" name="Imagem 16">
            <a:extLst>
              <a:ext uri="{FF2B5EF4-FFF2-40B4-BE49-F238E27FC236}">
                <a16:creationId xmlns:a16="http://schemas.microsoft.com/office/drawing/2014/main" id="{FC10604D-9EA3-894A-9425-0AD7011ECE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315" y="3021418"/>
            <a:ext cx="1263032" cy="547962"/>
          </a:xfrm>
          <a:prstGeom prst="rect">
            <a:avLst/>
          </a:prstGeom>
        </p:spPr>
      </p:pic>
      <p:pic>
        <p:nvPicPr>
          <p:cNvPr id="18" name="Imagem 17">
            <a:extLst>
              <a:ext uri="{FF2B5EF4-FFF2-40B4-BE49-F238E27FC236}">
                <a16:creationId xmlns:a16="http://schemas.microsoft.com/office/drawing/2014/main" id="{7EBF737C-88A5-D340-9D8E-28923FFC06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3717446"/>
            <a:ext cx="1181009" cy="745637"/>
          </a:xfrm>
          <a:prstGeom prst="rect">
            <a:avLst/>
          </a:prstGeom>
        </p:spPr>
      </p:pic>
      <p:pic>
        <p:nvPicPr>
          <p:cNvPr id="4" name="Imagem 3">
            <a:extLst>
              <a:ext uri="{FF2B5EF4-FFF2-40B4-BE49-F238E27FC236}">
                <a16:creationId xmlns:a16="http://schemas.microsoft.com/office/drawing/2014/main" id="{151106DB-A08F-5C48-B0D2-C9A0C070F6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2812" y="2958747"/>
            <a:ext cx="2219325" cy="561975"/>
          </a:xfrm>
          <a:prstGeom prst="rect">
            <a:avLst/>
          </a:prstGeom>
        </p:spPr>
      </p:pic>
      <p:pic>
        <p:nvPicPr>
          <p:cNvPr id="6" name="Imagem 5">
            <a:extLst>
              <a:ext uri="{FF2B5EF4-FFF2-40B4-BE49-F238E27FC236}">
                <a16:creationId xmlns:a16="http://schemas.microsoft.com/office/drawing/2014/main" id="{FFFE9133-1B1C-A749-B35A-9B5FE9B125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261" y="2372565"/>
            <a:ext cx="1827054" cy="483320"/>
          </a:xfrm>
          <a:prstGeom prst="rect">
            <a:avLst/>
          </a:prstGeom>
        </p:spPr>
      </p:pic>
      <p:pic>
        <p:nvPicPr>
          <p:cNvPr id="5" name="Imagem 4">
            <a:extLst>
              <a:ext uri="{FF2B5EF4-FFF2-40B4-BE49-F238E27FC236}">
                <a16:creationId xmlns:a16="http://schemas.microsoft.com/office/drawing/2014/main" id="{91AECEAE-5407-7E49-A8F7-E09857AA74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8704" y="2080608"/>
            <a:ext cx="1599120" cy="631551"/>
          </a:xfrm>
          <a:prstGeom prst="rect">
            <a:avLst/>
          </a:prstGeom>
        </p:spPr>
      </p:pic>
      <p:pic>
        <p:nvPicPr>
          <p:cNvPr id="7" name="Imagem 6" descr="Uma imagem contendo desenho&#10;&#10;Descrição gerada automaticamente">
            <a:extLst>
              <a:ext uri="{FF2B5EF4-FFF2-40B4-BE49-F238E27FC236}">
                <a16:creationId xmlns:a16="http://schemas.microsoft.com/office/drawing/2014/main" id="{3F625756-E923-4E46-8AF3-2D2D0DD03F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922" y="3717446"/>
            <a:ext cx="1243969" cy="949345"/>
          </a:xfrm>
          <a:prstGeom prst="rect">
            <a:avLst/>
          </a:prstGeom>
        </p:spPr>
      </p:pic>
      <p:sp>
        <p:nvSpPr>
          <p:cNvPr id="15" name="TextBox 1">
            <a:extLst>
              <a:ext uri="{FF2B5EF4-FFF2-40B4-BE49-F238E27FC236}">
                <a16:creationId xmlns:a16="http://schemas.microsoft.com/office/drawing/2014/main" id="{765D5659-E850-3446-BEC6-78F843CBAFEB}"/>
              </a:ext>
            </a:extLst>
          </p:cNvPr>
          <p:cNvSpPr txBox="1"/>
          <p:nvPr/>
        </p:nvSpPr>
        <p:spPr>
          <a:xfrm>
            <a:off x="205172" y="627534"/>
            <a:ext cx="8543292" cy="300082"/>
          </a:xfrm>
          <a:prstGeom prst="rect">
            <a:avLst/>
          </a:prstGeom>
          <a:noFill/>
        </p:spPr>
        <p:txBody>
          <a:bodyPr wrap="square" rtlCol="0">
            <a:spAutoFit/>
          </a:bodyPr>
          <a:lstStyle/>
          <a:p>
            <a:pPr algn="just"/>
            <a:r>
              <a:rPr lang="pt-BR" sz="1350" dirty="0">
                <a:latin typeface="Franklin Gothic Book" panose="020B0503020102020204" pitchFamily="34" charset="0"/>
                <a:cs typeface="Calibri" panose="020F0502020204030204" pitchFamily="34" charset="0"/>
              </a:rPr>
              <a:t>Empresas apoiadoras do relatório observatório da inovação a partir do CRI Nacional.</a:t>
            </a:r>
            <a:endParaRPr lang="en-US" sz="1350" dirty="0">
              <a:latin typeface="Calibri" panose="020F0502020204030204" pitchFamily="34" charset="0"/>
              <a:cs typeface="Calibri" panose="020F0502020204030204" pitchFamily="34" charset="0"/>
            </a:endParaRPr>
          </a:p>
        </p:txBody>
      </p:sp>
      <p:sp>
        <p:nvSpPr>
          <p:cNvPr id="16" name="Text Box 3">
            <a:extLst>
              <a:ext uri="{FF2B5EF4-FFF2-40B4-BE49-F238E27FC236}">
                <a16:creationId xmlns:a16="http://schemas.microsoft.com/office/drawing/2014/main" id="{F6773C76-221F-3940-9F61-B6478EA774D5}"/>
              </a:ext>
            </a:extLst>
          </p:cNvPr>
          <p:cNvSpPr txBox="1">
            <a:spLocks noChangeArrowheads="1"/>
          </p:cNvSpPr>
          <p:nvPr/>
        </p:nvSpPr>
        <p:spPr bwMode="auto">
          <a:xfrm>
            <a:off x="266824" y="38495"/>
            <a:ext cx="6609432" cy="57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2400">
                <a:solidFill>
                  <a:schemeClr val="tx1"/>
                </a:solidFill>
                <a:latin typeface="Verdana" panose="020B0604030504040204" pitchFamily="34" charset="0"/>
                <a:ea typeface="MS PGothic" panose="020B0600070205080204" pitchFamily="34" charset="-128"/>
              </a:defRPr>
            </a:lvl1pPr>
            <a:lvl2pPr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9pPr>
          </a:lstStyle>
          <a:p>
            <a:r>
              <a:rPr lang="es-CO" sz="1800" b="1" dirty="0">
                <a:solidFill>
                  <a:srgbClr val="17375E"/>
                </a:solidFill>
                <a:latin typeface="Calibri" panose="020F0502020204030204" pitchFamily="34" charset="0"/>
                <a:sym typeface="Helvetica Light" pitchFamily="1" charset="0"/>
              </a:rPr>
              <a:t>RELATÓRIO OBSERVATÓRIO DA INOVAÇÃO</a:t>
            </a:r>
            <a:endParaRPr lang="es-CO" sz="1800" b="1" u="sng" dirty="0">
              <a:solidFill>
                <a:srgbClr val="17375E"/>
              </a:solidFill>
              <a:latin typeface="Calibri" panose="020F0502020204030204" pitchFamily="34" charset="0"/>
              <a:sym typeface="Helvetica Light" pitchFamily="1" charset="0"/>
            </a:endParaRPr>
          </a:p>
        </p:txBody>
      </p:sp>
    </p:spTree>
    <p:extLst>
      <p:ext uri="{BB962C8B-B14F-4D97-AF65-F5344CB8AC3E}">
        <p14:creationId xmlns:p14="http://schemas.microsoft.com/office/powerpoint/2010/main" val="44448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3">
            <a:extLst>
              <a:ext uri="{FF2B5EF4-FFF2-40B4-BE49-F238E27FC236}">
                <a16:creationId xmlns:a16="http://schemas.microsoft.com/office/drawing/2014/main" id="{CABBA269-17DD-D548-9AFB-B481DC4CC58E}"/>
              </a:ext>
            </a:extLst>
          </p:cNvPr>
          <p:cNvSpPr txBox="1">
            <a:spLocks noChangeArrowheads="1"/>
          </p:cNvSpPr>
          <p:nvPr/>
        </p:nvSpPr>
        <p:spPr bwMode="auto">
          <a:xfrm>
            <a:off x="266824" y="38495"/>
            <a:ext cx="6609432" cy="57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2400">
                <a:solidFill>
                  <a:schemeClr val="tx1"/>
                </a:solidFill>
                <a:latin typeface="Verdana" panose="020B0604030504040204" pitchFamily="34" charset="0"/>
                <a:ea typeface="MS PGothic" panose="020B0600070205080204" pitchFamily="34" charset="-128"/>
              </a:defRPr>
            </a:lvl1pPr>
            <a:lvl2pPr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lnSpc>
                <a:spcPct val="90000"/>
              </a:lnSpc>
              <a:spcBef>
                <a:spcPct val="20000"/>
              </a:spcBef>
              <a:spcAft>
                <a:spcPct val="0"/>
              </a:spcAft>
              <a:buSzPct val="80000"/>
              <a:buFont typeface="Wingdings" panose="05000000000000000000" pitchFamily="2" charset="2"/>
              <a:defRPr sz="2400">
                <a:solidFill>
                  <a:schemeClr val="tx1"/>
                </a:solidFill>
                <a:latin typeface="Verdana" panose="020B0604030504040204" pitchFamily="34" charset="0"/>
                <a:ea typeface="MS PGothic" panose="020B0600070205080204" pitchFamily="34" charset="-128"/>
              </a:defRPr>
            </a:lvl9pPr>
          </a:lstStyle>
          <a:p>
            <a:r>
              <a:rPr lang="es-CO" sz="1800" b="1" dirty="0">
                <a:solidFill>
                  <a:srgbClr val="17375E"/>
                </a:solidFill>
                <a:latin typeface="Calibri" panose="020F0502020204030204" pitchFamily="34" charset="0"/>
                <a:sym typeface="Helvetica Light" pitchFamily="1" charset="0"/>
              </a:rPr>
              <a:t>MÉDIA DOS DADOS COLETADOS | JANEIRO DE 2021</a:t>
            </a:r>
            <a:endParaRPr lang="es-CO" sz="1800" b="1" u="sng" dirty="0">
              <a:solidFill>
                <a:srgbClr val="17375E"/>
              </a:solidFill>
              <a:latin typeface="Calibri" panose="020F0502020204030204" pitchFamily="34" charset="0"/>
              <a:sym typeface="Helvetica Light" pitchFamily="1" charset="0"/>
            </a:endParaRPr>
          </a:p>
        </p:txBody>
      </p:sp>
      <p:sp>
        <p:nvSpPr>
          <p:cNvPr id="67" name="TextBox 2">
            <a:extLst>
              <a:ext uri="{FF2B5EF4-FFF2-40B4-BE49-F238E27FC236}">
                <a16:creationId xmlns:a16="http://schemas.microsoft.com/office/drawing/2014/main" id="{C4E1F8AE-4AA8-3A40-8ACD-4F0F9E1B5F36}"/>
              </a:ext>
            </a:extLst>
          </p:cNvPr>
          <p:cNvSpPr txBox="1"/>
          <p:nvPr/>
        </p:nvSpPr>
        <p:spPr>
          <a:xfrm>
            <a:off x="584938" y="4764964"/>
            <a:ext cx="5211198" cy="255058"/>
          </a:xfrm>
          <a:prstGeom prst="rect">
            <a:avLst/>
          </a:prstGeom>
          <a:noFill/>
        </p:spPr>
        <p:txBody>
          <a:bodyPr wrap="square" lIns="68569" tIns="34284" rIns="68569" bIns="34284" rtlCol="0">
            <a:spAutoFit/>
          </a:bodyPr>
          <a:lstStyle/>
          <a:p>
            <a:pPr>
              <a:lnSpc>
                <a:spcPct val="150000"/>
              </a:lnSpc>
            </a:pPr>
            <a:r>
              <a:rPr lang="en-US" sz="900" dirty="0">
                <a:solidFill>
                  <a:schemeClr val="bg1">
                    <a:lumMod val="50000"/>
                  </a:schemeClr>
                </a:solidFill>
                <a:latin typeface="American Typewriter" panose="02090604020004020304" pitchFamily="18" charset="77"/>
              </a:rPr>
              <a:t>Fonte: FDC (2021)</a:t>
            </a:r>
          </a:p>
        </p:txBody>
      </p:sp>
      <p:sp>
        <p:nvSpPr>
          <p:cNvPr id="74" name="TextBox 3">
            <a:extLst>
              <a:ext uri="{FF2B5EF4-FFF2-40B4-BE49-F238E27FC236}">
                <a16:creationId xmlns:a16="http://schemas.microsoft.com/office/drawing/2014/main" id="{40FBCC99-D956-A847-A9AC-FC597E2C2B9B}"/>
              </a:ext>
            </a:extLst>
          </p:cNvPr>
          <p:cNvSpPr txBox="1"/>
          <p:nvPr/>
        </p:nvSpPr>
        <p:spPr>
          <a:xfrm>
            <a:off x="259172" y="4382983"/>
            <a:ext cx="8625656" cy="276999"/>
          </a:xfrm>
          <a:prstGeom prst="rect">
            <a:avLst/>
          </a:prstGeom>
          <a:noFill/>
        </p:spPr>
        <p:txBody>
          <a:bodyPr wrap="square" rtlCol="0">
            <a:spAutoFit/>
          </a:bodyPr>
          <a:lstStyle/>
          <a:p>
            <a:pPr algn="just"/>
            <a:r>
              <a:rPr lang="pt-BR" sz="1200" b="1" dirty="0">
                <a:latin typeface="Franklin Gothic Book" panose="020B0503020102020204" pitchFamily="34" charset="0"/>
              </a:rPr>
              <a:t>Nota técnica| </a:t>
            </a:r>
            <a:r>
              <a:rPr lang="pt-BR" sz="1200" dirty="0">
                <a:latin typeface="Franklin Gothic Book" panose="020B0503020102020204" pitchFamily="34" charset="0"/>
              </a:rPr>
              <a:t>Incluir. </a:t>
            </a:r>
            <a:endParaRPr lang="en-US" sz="1200" dirty="0">
              <a:latin typeface="Franklin Gothic Book" panose="020B0503020102020204" pitchFamily="34" charset="0"/>
            </a:endParaRPr>
          </a:p>
        </p:txBody>
      </p:sp>
      <p:pic>
        <p:nvPicPr>
          <p:cNvPr id="4" name="Imagem 3" descr="Interface gráfica do usuário, Aplicativo, Tabela&#10;&#10;Descrição gerada automaticamente">
            <a:extLst>
              <a:ext uri="{FF2B5EF4-FFF2-40B4-BE49-F238E27FC236}">
                <a16:creationId xmlns:a16="http://schemas.microsoft.com/office/drawing/2014/main" id="{45C2090A-141D-1F44-AD69-79F9E63E6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950"/>
            <a:ext cx="9144000" cy="3657600"/>
          </a:xfrm>
          <a:prstGeom prst="rect">
            <a:avLst/>
          </a:prstGeom>
        </p:spPr>
      </p:pic>
    </p:spTree>
    <p:extLst>
      <p:ext uri="{BB962C8B-B14F-4D97-AF65-F5344CB8AC3E}">
        <p14:creationId xmlns:p14="http://schemas.microsoft.com/office/powerpoint/2010/main" val="175495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402656" y="4308678"/>
            <a:ext cx="6272114" cy="730055"/>
            <a:chOff x="346206" y="5744907"/>
            <a:chExt cx="8362819" cy="973408"/>
          </a:xfrm>
        </p:grpSpPr>
        <p:pic>
          <p:nvPicPr>
            <p:cNvPr id="13" name="Imagem 12"/>
            <p:cNvPicPr>
              <a:picLocks noChangeAspect="1"/>
            </p:cNvPicPr>
            <p:nvPr/>
          </p:nvPicPr>
          <p:blipFill>
            <a:blip r:embed="rId3"/>
            <a:stretch>
              <a:fillRect/>
            </a:stretch>
          </p:blipFill>
          <p:spPr>
            <a:xfrm>
              <a:off x="431799" y="5744907"/>
              <a:ext cx="206376" cy="45719"/>
            </a:xfrm>
            <a:prstGeom prst="rect">
              <a:avLst/>
            </a:prstGeom>
          </p:spPr>
        </p:pic>
        <p:sp>
          <p:nvSpPr>
            <p:cNvPr id="23" name="Retângulo 22"/>
            <p:cNvSpPr/>
            <p:nvPr/>
          </p:nvSpPr>
          <p:spPr>
            <a:xfrm>
              <a:off x="346206" y="5825762"/>
              <a:ext cx="1758820" cy="646331"/>
            </a:xfrm>
            <a:prstGeom prst="rect">
              <a:avLst/>
            </a:prstGeom>
            <a:noFill/>
          </p:spPr>
          <p:txBody>
            <a:bodyPr wrap="square" rtlCol="0">
              <a:spAutoFit/>
            </a:bodyPr>
            <a:lstStyle/>
            <a:p>
              <a:r>
                <a:rPr lang="pt-BR" sz="750" b="1" dirty="0">
                  <a:solidFill>
                    <a:srgbClr val="626262"/>
                  </a:solidFill>
                </a:rPr>
                <a:t>CAMPUS ALOYSIO FARIA</a:t>
              </a:r>
            </a:p>
            <a:p>
              <a:r>
                <a:rPr lang="pt-BR" sz="600" dirty="0">
                  <a:solidFill>
                    <a:srgbClr val="626262"/>
                  </a:solidFill>
                </a:rPr>
                <a:t>Av. Princesa Diana, 760</a:t>
              </a:r>
            </a:p>
            <a:p>
              <a:r>
                <a:rPr lang="pt-BR" sz="600" dirty="0">
                  <a:solidFill>
                    <a:srgbClr val="626262"/>
                  </a:solidFill>
                </a:rPr>
                <a:t>Alphaville Lagoa dos Ingleses</a:t>
              </a:r>
            </a:p>
            <a:p>
              <a:r>
                <a:rPr lang="pt-BR" sz="600" dirty="0">
                  <a:solidFill>
                    <a:srgbClr val="626262"/>
                  </a:solidFill>
                </a:rPr>
                <a:t>34.018-006 – Nova Lima (MG)</a:t>
              </a:r>
            </a:p>
          </p:txBody>
        </p:sp>
        <p:sp>
          <p:nvSpPr>
            <p:cNvPr id="24" name="Retângulo 23"/>
            <p:cNvSpPr/>
            <p:nvPr/>
          </p:nvSpPr>
          <p:spPr>
            <a:xfrm>
              <a:off x="2024059" y="5825762"/>
              <a:ext cx="1924049" cy="646331"/>
            </a:xfrm>
            <a:prstGeom prst="rect">
              <a:avLst/>
            </a:prstGeom>
            <a:noFill/>
          </p:spPr>
          <p:txBody>
            <a:bodyPr wrap="square" rtlCol="0">
              <a:spAutoFit/>
            </a:bodyPr>
            <a:lstStyle/>
            <a:p>
              <a:r>
                <a:rPr lang="pt-BR" sz="750" b="1" dirty="0">
                  <a:solidFill>
                    <a:srgbClr val="626262"/>
                  </a:solidFill>
                </a:rPr>
                <a:t>CAMPUS BELO HORIZONTE</a:t>
              </a:r>
            </a:p>
            <a:p>
              <a:r>
                <a:rPr lang="pt-BR" sz="600" dirty="0">
                  <a:solidFill>
                    <a:srgbClr val="626262"/>
                  </a:solidFill>
                </a:rPr>
                <a:t>Rua Bernardo Guimarães, 3.071</a:t>
              </a:r>
            </a:p>
            <a:p>
              <a:r>
                <a:rPr lang="pt-BR" sz="600" dirty="0">
                  <a:solidFill>
                    <a:srgbClr val="626262"/>
                  </a:solidFill>
                </a:rPr>
                <a:t>Santo Agostinho</a:t>
              </a:r>
            </a:p>
            <a:p>
              <a:r>
                <a:rPr lang="pt-BR" sz="600" dirty="0">
                  <a:solidFill>
                    <a:srgbClr val="626262"/>
                  </a:solidFill>
                </a:rPr>
                <a:t>30140-083 – Belo Horizonte (MG)</a:t>
              </a:r>
            </a:p>
          </p:txBody>
        </p:sp>
        <p:sp>
          <p:nvSpPr>
            <p:cNvPr id="25" name="Retângulo 24"/>
            <p:cNvSpPr/>
            <p:nvPr/>
          </p:nvSpPr>
          <p:spPr>
            <a:xfrm>
              <a:off x="3727785" y="5825762"/>
              <a:ext cx="1701672" cy="646331"/>
            </a:xfrm>
            <a:prstGeom prst="rect">
              <a:avLst/>
            </a:prstGeom>
            <a:noFill/>
          </p:spPr>
          <p:txBody>
            <a:bodyPr wrap="square" rtlCol="0">
              <a:spAutoFit/>
            </a:bodyPr>
            <a:lstStyle/>
            <a:p>
              <a:r>
                <a:rPr lang="pt-BR" sz="750" b="1" dirty="0">
                  <a:solidFill>
                    <a:srgbClr val="626262"/>
                  </a:solidFill>
                </a:rPr>
                <a:t>CAMPUS SÃO PAULO</a:t>
              </a:r>
            </a:p>
            <a:p>
              <a:r>
                <a:rPr lang="pt-BR" sz="600" dirty="0">
                  <a:solidFill>
                    <a:srgbClr val="626262"/>
                  </a:solidFill>
                </a:rPr>
                <a:t>Av. Dr. Cardoso de Melo, 1.184 </a:t>
              </a:r>
              <a:br>
                <a:rPr lang="pt-BR" sz="600" dirty="0">
                  <a:solidFill>
                    <a:srgbClr val="626262"/>
                  </a:solidFill>
                </a:rPr>
              </a:br>
              <a:r>
                <a:rPr lang="pt-BR" sz="600" dirty="0">
                  <a:solidFill>
                    <a:srgbClr val="626262"/>
                  </a:solidFill>
                </a:rPr>
                <a:t>Vila Olímpia – 15º andar</a:t>
              </a:r>
            </a:p>
            <a:p>
              <a:r>
                <a:rPr lang="pt-BR" sz="600" dirty="0">
                  <a:solidFill>
                    <a:srgbClr val="626262"/>
                  </a:solidFill>
                </a:rPr>
                <a:t>04548-004 – São Paulo (SP)</a:t>
              </a:r>
            </a:p>
          </p:txBody>
        </p:sp>
        <p:sp>
          <p:nvSpPr>
            <p:cNvPr id="26" name="Retângulo 25"/>
            <p:cNvSpPr/>
            <p:nvPr/>
          </p:nvSpPr>
          <p:spPr>
            <a:xfrm>
              <a:off x="5429457" y="5825762"/>
              <a:ext cx="1676193" cy="646331"/>
            </a:xfrm>
            <a:prstGeom prst="rect">
              <a:avLst/>
            </a:prstGeom>
            <a:noFill/>
          </p:spPr>
          <p:txBody>
            <a:bodyPr wrap="square" rtlCol="0">
              <a:spAutoFit/>
            </a:bodyPr>
            <a:lstStyle/>
            <a:p>
              <a:r>
                <a:rPr lang="pt-BR" sz="750" b="1" dirty="0">
                  <a:solidFill>
                    <a:srgbClr val="626262"/>
                  </a:solidFill>
                </a:rPr>
                <a:t>CAMPUS RIO DE JANEIRO</a:t>
              </a:r>
            </a:p>
            <a:p>
              <a:r>
                <a:rPr lang="pt-BR" sz="600" dirty="0">
                  <a:solidFill>
                    <a:srgbClr val="626262"/>
                  </a:solidFill>
                </a:rPr>
                <a:t>Praia de Botafogo, 300 – 3º andar</a:t>
              </a:r>
            </a:p>
            <a:p>
              <a:r>
                <a:rPr lang="pt-BR" sz="600" dirty="0">
                  <a:solidFill>
                    <a:srgbClr val="626262"/>
                  </a:solidFill>
                </a:rPr>
                <a:t>Botafogo</a:t>
              </a:r>
            </a:p>
            <a:p>
              <a:r>
                <a:rPr lang="pt-BR" sz="600" dirty="0">
                  <a:solidFill>
                    <a:srgbClr val="626262"/>
                  </a:solidFill>
                </a:rPr>
                <a:t>22250-040 – Rio de Janeiro (RJ)</a:t>
              </a:r>
            </a:p>
          </p:txBody>
        </p:sp>
        <p:sp>
          <p:nvSpPr>
            <p:cNvPr id="28" name="Retângulo 27"/>
            <p:cNvSpPr/>
            <p:nvPr/>
          </p:nvSpPr>
          <p:spPr>
            <a:xfrm>
              <a:off x="7152782" y="5825762"/>
              <a:ext cx="1556243" cy="892553"/>
            </a:xfrm>
            <a:prstGeom prst="rect">
              <a:avLst/>
            </a:prstGeom>
            <a:noFill/>
          </p:spPr>
          <p:txBody>
            <a:bodyPr wrap="square" rtlCol="0">
              <a:spAutoFit/>
            </a:bodyPr>
            <a:lstStyle/>
            <a:p>
              <a:r>
                <a:rPr lang="pt-BR" sz="750" b="1" dirty="0">
                  <a:solidFill>
                    <a:srgbClr val="626262"/>
                  </a:solidFill>
                </a:rPr>
                <a:t>ASSOCIADOS REGIONAIS</a:t>
              </a:r>
            </a:p>
            <a:p>
              <a:r>
                <a:rPr lang="pt-BR" sz="600" dirty="0">
                  <a:solidFill>
                    <a:srgbClr val="626262"/>
                  </a:solidFill>
                </a:rPr>
                <a:t>A FDC trabalha em parceria com associados regionais em todo o Brasil. Consulte o associado mais próximo à sua região.</a:t>
              </a:r>
            </a:p>
          </p:txBody>
        </p:sp>
        <p:pic>
          <p:nvPicPr>
            <p:cNvPr id="29" name="Imagem 28"/>
            <p:cNvPicPr>
              <a:picLocks noChangeAspect="1"/>
            </p:cNvPicPr>
            <p:nvPr/>
          </p:nvPicPr>
          <p:blipFill>
            <a:blip r:embed="rId3"/>
            <a:stretch>
              <a:fillRect/>
            </a:stretch>
          </p:blipFill>
          <p:spPr>
            <a:xfrm>
              <a:off x="2132964" y="5744907"/>
              <a:ext cx="206376" cy="45719"/>
            </a:xfrm>
            <a:prstGeom prst="rect">
              <a:avLst/>
            </a:prstGeom>
          </p:spPr>
        </p:pic>
        <p:pic>
          <p:nvPicPr>
            <p:cNvPr id="30" name="Imagem 29"/>
            <p:cNvPicPr>
              <a:picLocks noChangeAspect="1"/>
            </p:cNvPicPr>
            <p:nvPr/>
          </p:nvPicPr>
          <p:blipFill>
            <a:blip r:embed="rId3"/>
            <a:stretch>
              <a:fillRect/>
            </a:stretch>
          </p:blipFill>
          <p:spPr>
            <a:xfrm>
              <a:off x="3834129" y="5744907"/>
              <a:ext cx="206376" cy="45719"/>
            </a:xfrm>
            <a:prstGeom prst="rect">
              <a:avLst/>
            </a:prstGeom>
          </p:spPr>
        </p:pic>
        <p:pic>
          <p:nvPicPr>
            <p:cNvPr id="31" name="Imagem 30"/>
            <p:cNvPicPr>
              <a:picLocks noChangeAspect="1"/>
            </p:cNvPicPr>
            <p:nvPr/>
          </p:nvPicPr>
          <p:blipFill>
            <a:blip r:embed="rId3"/>
            <a:stretch>
              <a:fillRect/>
            </a:stretch>
          </p:blipFill>
          <p:spPr>
            <a:xfrm>
              <a:off x="5535294" y="5744907"/>
              <a:ext cx="206376" cy="45719"/>
            </a:xfrm>
            <a:prstGeom prst="rect">
              <a:avLst/>
            </a:prstGeom>
          </p:spPr>
        </p:pic>
        <p:pic>
          <p:nvPicPr>
            <p:cNvPr id="32" name="Imagem 31"/>
            <p:cNvPicPr>
              <a:picLocks noChangeAspect="1"/>
            </p:cNvPicPr>
            <p:nvPr/>
          </p:nvPicPr>
          <p:blipFill>
            <a:blip r:embed="rId3"/>
            <a:stretch>
              <a:fillRect/>
            </a:stretch>
          </p:blipFill>
          <p:spPr>
            <a:xfrm>
              <a:off x="7236459" y="5744907"/>
              <a:ext cx="206376" cy="45719"/>
            </a:xfrm>
            <a:prstGeom prst="rect">
              <a:avLst/>
            </a:prstGeom>
          </p:spPr>
        </p:pic>
      </p:grpSp>
      <p:pic>
        <p:nvPicPr>
          <p:cNvPr id="27" name="Imagem 26"/>
          <p:cNvPicPr>
            <a:picLocks noChangeAspect="1"/>
          </p:cNvPicPr>
          <p:nvPr/>
        </p:nvPicPr>
        <p:blipFill>
          <a:blip r:embed="rId4"/>
          <a:stretch>
            <a:fillRect/>
          </a:stretch>
        </p:blipFill>
        <p:spPr>
          <a:xfrm>
            <a:off x="1" y="2286"/>
            <a:ext cx="9143406" cy="2894327"/>
          </a:xfrm>
          <a:prstGeom prst="rect">
            <a:avLst/>
          </a:prstGeom>
        </p:spPr>
      </p:pic>
      <p:pic>
        <p:nvPicPr>
          <p:cNvPr id="33" name="Imagem 32"/>
          <p:cNvPicPr>
            <a:picLocks noChangeAspect="1"/>
          </p:cNvPicPr>
          <p:nvPr/>
        </p:nvPicPr>
        <p:blipFill>
          <a:blip r:embed="rId5"/>
          <a:stretch>
            <a:fillRect/>
          </a:stretch>
        </p:blipFill>
        <p:spPr>
          <a:xfrm>
            <a:off x="527559" y="2254990"/>
            <a:ext cx="896190" cy="205758"/>
          </a:xfrm>
          <a:prstGeom prst="rect">
            <a:avLst/>
          </a:prstGeom>
        </p:spPr>
      </p:pic>
      <p:pic>
        <p:nvPicPr>
          <p:cNvPr id="34" name="Imagem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098" y="2460748"/>
            <a:ext cx="202914" cy="202914"/>
          </a:xfrm>
          <a:prstGeom prst="rect">
            <a:avLst/>
          </a:prstGeom>
        </p:spPr>
      </p:pic>
      <p:pic>
        <p:nvPicPr>
          <p:cNvPr id="35" name="Imagem 3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146" y="2460748"/>
            <a:ext cx="202914" cy="202914"/>
          </a:xfrm>
          <a:prstGeom prst="rect">
            <a:avLst/>
          </a:prstGeom>
        </p:spPr>
      </p:pic>
      <p:pic>
        <p:nvPicPr>
          <p:cNvPr id="36" name="Imagem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049" y="2460748"/>
            <a:ext cx="202914" cy="202914"/>
          </a:xfrm>
          <a:prstGeom prst="rect">
            <a:avLst/>
          </a:prstGeom>
          <a:noFill/>
          <a:ln>
            <a:noFill/>
          </a:ln>
        </p:spPr>
      </p:pic>
      <p:pic>
        <p:nvPicPr>
          <p:cNvPr id="37" name="Imagem 36">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42" y="2460748"/>
            <a:ext cx="202914" cy="202914"/>
          </a:xfrm>
          <a:prstGeom prst="rect">
            <a:avLst/>
          </a:prstGeom>
        </p:spPr>
      </p:pic>
      <p:pic>
        <p:nvPicPr>
          <p:cNvPr id="38" name="Imagem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5252" y="414670"/>
            <a:ext cx="1291067" cy="760563"/>
          </a:xfrm>
          <a:prstGeom prst="rect">
            <a:avLst/>
          </a:prstGeom>
        </p:spPr>
      </p:pic>
    </p:spTree>
    <p:extLst>
      <p:ext uri="{BB962C8B-B14F-4D97-AF65-F5344CB8AC3E}">
        <p14:creationId xmlns:p14="http://schemas.microsoft.com/office/powerpoint/2010/main" val="3216842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3546</TotalTime>
  <Words>548</Words>
  <Application>Microsoft Macintosh PowerPoint</Application>
  <PresentationFormat>Apresentação na tela (16:9)</PresentationFormat>
  <Paragraphs>48</Paragraphs>
  <Slides>8</Slides>
  <Notes>2</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8</vt:i4>
      </vt:variant>
    </vt:vector>
  </HeadingPairs>
  <TitlesOfParts>
    <vt:vector size="15" baseType="lpstr">
      <vt:lpstr>American Typewriter</vt:lpstr>
      <vt:lpstr>Arial</vt:lpstr>
      <vt:lpstr>Calibri</vt:lpstr>
      <vt:lpstr>Century Gothic</vt:lpstr>
      <vt:lpstr>Franklin Gothic Book</vt:lpstr>
      <vt:lpstr>Tema do Office</vt:lpstr>
      <vt:lpstr>think-cell 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Daniela Ank</dc:creator>
  <cp:lastModifiedBy>Hugo Ferreira Braga Tadeu</cp:lastModifiedBy>
  <cp:revision>840</cp:revision>
  <cp:lastPrinted>2013-12-03T18:59:48Z</cp:lastPrinted>
  <dcterms:created xsi:type="dcterms:W3CDTF">2013-10-23T11:49:06Z</dcterms:created>
  <dcterms:modified xsi:type="dcterms:W3CDTF">2021-01-05T19:59:53Z</dcterms:modified>
</cp:coreProperties>
</file>